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4.xml" ContentType="application/inkml+xml"/>
  <Override PartName="/ppt/notesSlides/notesSlide1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1" r:id="rId1"/>
  </p:sldMasterIdLst>
  <p:notesMasterIdLst>
    <p:notesMasterId r:id="rId20"/>
  </p:notesMasterIdLst>
  <p:handoutMasterIdLst>
    <p:handoutMasterId r:id="rId21"/>
  </p:handoutMasterIdLst>
  <p:sldIdLst>
    <p:sldId id="702" r:id="rId2"/>
    <p:sldId id="703" r:id="rId3"/>
    <p:sldId id="766" r:id="rId4"/>
    <p:sldId id="765" r:id="rId5"/>
    <p:sldId id="751" r:id="rId6"/>
    <p:sldId id="752" r:id="rId7"/>
    <p:sldId id="753" r:id="rId8"/>
    <p:sldId id="754" r:id="rId9"/>
    <p:sldId id="756" r:id="rId10"/>
    <p:sldId id="757" r:id="rId11"/>
    <p:sldId id="758" r:id="rId12"/>
    <p:sldId id="759" r:id="rId13"/>
    <p:sldId id="760" r:id="rId14"/>
    <p:sldId id="761" r:id="rId15"/>
    <p:sldId id="762" r:id="rId16"/>
    <p:sldId id="764" r:id="rId17"/>
    <p:sldId id="763" r:id="rId18"/>
    <p:sldId id="750" r:id="rId19"/>
  </p:sldIdLst>
  <p:sldSz cx="9144000" cy="6858000" type="screen4x3"/>
  <p:notesSz cx="7010400" cy="9236075"/>
  <p:defaultTextStyle>
    <a:defPPr>
      <a:defRPr lang="en-US"/>
    </a:defPPr>
    <a:lvl1pPr algn="l" rtl="0" fontAlgn="base">
      <a:spcBef>
        <a:spcPct val="0"/>
      </a:spcBef>
      <a:spcAft>
        <a:spcPct val="0"/>
      </a:spcAft>
      <a:defRPr sz="4800" kern="1200">
        <a:solidFill>
          <a:schemeClr val="tx1"/>
        </a:solidFill>
        <a:latin typeface="Times New Roman" pitchFamily="18" charset="0"/>
        <a:ea typeface="+mn-ea"/>
        <a:cs typeface="+mn-cs"/>
      </a:defRPr>
    </a:lvl1pPr>
    <a:lvl2pPr marL="457200" algn="l" rtl="0" fontAlgn="base">
      <a:spcBef>
        <a:spcPct val="0"/>
      </a:spcBef>
      <a:spcAft>
        <a:spcPct val="0"/>
      </a:spcAft>
      <a:defRPr sz="4800" kern="1200">
        <a:solidFill>
          <a:schemeClr val="tx1"/>
        </a:solidFill>
        <a:latin typeface="Times New Roman" pitchFamily="18" charset="0"/>
        <a:ea typeface="+mn-ea"/>
        <a:cs typeface="+mn-cs"/>
      </a:defRPr>
    </a:lvl2pPr>
    <a:lvl3pPr marL="914400" algn="l" rtl="0" fontAlgn="base">
      <a:spcBef>
        <a:spcPct val="0"/>
      </a:spcBef>
      <a:spcAft>
        <a:spcPct val="0"/>
      </a:spcAft>
      <a:defRPr sz="4800" kern="1200">
        <a:solidFill>
          <a:schemeClr val="tx1"/>
        </a:solidFill>
        <a:latin typeface="Times New Roman" pitchFamily="18" charset="0"/>
        <a:ea typeface="+mn-ea"/>
        <a:cs typeface="+mn-cs"/>
      </a:defRPr>
    </a:lvl3pPr>
    <a:lvl4pPr marL="1371600" algn="l" rtl="0" fontAlgn="base">
      <a:spcBef>
        <a:spcPct val="0"/>
      </a:spcBef>
      <a:spcAft>
        <a:spcPct val="0"/>
      </a:spcAft>
      <a:defRPr sz="4800" kern="1200">
        <a:solidFill>
          <a:schemeClr val="tx1"/>
        </a:solidFill>
        <a:latin typeface="Times New Roman" pitchFamily="18" charset="0"/>
        <a:ea typeface="+mn-ea"/>
        <a:cs typeface="+mn-cs"/>
      </a:defRPr>
    </a:lvl4pPr>
    <a:lvl5pPr marL="1828800" algn="l" rtl="0" fontAlgn="base">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brey-Ann Gilmore" initials="A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7F715"/>
    <a:srgbClr val="DEE22A"/>
    <a:srgbClr val="FF6600"/>
    <a:srgbClr val="6666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67064" autoAdjust="0"/>
  </p:normalViewPr>
  <p:slideViewPr>
    <p:cSldViewPr>
      <p:cViewPr varScale="1">
        <p:scale>
          <a:sx n="76" d="100"/>
          <a:sy n="76" d="100"/>
        </p:scale>
        <p:origin x="2670" y="96"/>
      </p:cViewPr>
      <p:guideLst>
        <p:guide orient="horz" pos="2160"/>
        <p:guide pos="2880"/>
      </p:guideLst>
    </p:cSldViewPr>
  </p:slideViewPr>
  <p:outlineViewPr>
    <p:cViewPr>
      <p:scale>
        <a:sx n="33" d="100"/>
        <a:sy n="33" d="100"/>
      </p:scale>
      <p:origin x="0" y="28188"/>
    </p:cViewPr>
  </p:outlineViewPr>
  <p:notesTextViewPr>
    <p:cViewPr>
      <p:scale>
        <a:sx n="100" d="100"/>
        <a:sy n="100" d="100"/>
      </p:scale>
      <p:origin x="0" y="0"/>
    </p:cViewPr>
  </p:notesTextViewPr>
  <p:sorterViewPr>
    <p:cViewPr>
      <p:scale>
        <a:sx n="100" d="100"/>
        <a:sy n="100" d="100"/>
      </p:scale>
      <p:origin x="0" y="2394"/>
    </p:cViewPr>
  </p:sorterViewPr>
  <p:notesViewPr>
    <p:cSldViewPr>
      <p:cViewPr varScale="1">
        <p:scale>
          <a:sx n="86" d="100"/>
          <a:sy n="86" d="100"/>
        </p:scale>
        <p:origin x="-1926" y="-78"/>
      </p:cViewPr>
      <p:guideLst>
        <p:guide orient="horz" pos="2909"/>
        <p:guide pos="218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2"/>
            <a:ext cx="3037840" cy="46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defTabSz="920631">
              <a:defRPr sz="1200"/>
            </a:lvl1pPr>
          </a:lstStyle>
          <a:p>
            <a:pPr>
              <a:defRPr/>
            </a:pPr>
            <a:endParaRPr lang="en-US"/>
          </a:p>
        </p:txBody>
      </p:sp>
      <p:sp>
        <p:nvSpPr>
          <p:cNvPr id="68611" name="Rectangle 3"/>
          <p:cNvSpPr>
            <a:spLocks noGrp="1" noChangeArrowheads="1"/>
          </p:cNvSpPr>
          <p:nvPr>
            <p:ph type="dt" sz="quarter" idx="1"/>
          </p:nvPr>
        </p:nvSpPr>
        <p:spPr bwMode="auto">
          <a:xfrm>
            <a:off x="3972562" y="2"/>
            <a:ext cx="3037840" cy="46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algn="r" defTabSz="920631">
              <a:defRPr sz="1200"/>
            </a:lvl1pPr>
          </a:lstStyle>
          <a:p>
            <a:pPr>
              <a:defRPr/>
            </a:pPr>
            <a:endParaRPr lang="en-US"/>
          </a:p>
        </p:txBody>
      </p:sp>
      <p:sp>
        <p:nvSpPr>
          <p:cNvPr id="68612" name="Rectangle 4"/>
          <p:cNvSpPr>
            <a:spLocks noGrp="1" noChangeArrowheads="1"/>
          </p:cNvSpPr>
          <p:nvPr>
            <p:ph type="ftr" sz="quarter" idx="2"/>
          </p:nvPr>
        </p:nvSpPr>
        <p:spPr bwMode="auto">
          <a:xfrm>
            <a:off x="0" y="8774114"/>
            <a:ext cx="303784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defTabSz="920631">
              <a:defRPr sz="1200"/>
            </a:lvl1pPr>
          </a:lstStyle>
          <a:p>
            <a:pPr>
              <a:defRPr/>
            </a:pPr>
            <a:endParaRPr lang="en-US"/>
          </a:p>
        </p:txBody>
      </p:sp>
      <p:sp>
        <p:nvSpPr>
          <p:cNvPr id="68613" name="Rectangle 5"/>
          <p:cNvSpPr>
            <a:spLocks noGrp="1" noChangeArrowheads="1"/>
          </p:cNvSpPr>
          <p:nvPr>
            <p:ph type="sldNum" sz="quarter" idx="3"/>
          </p:nvPr>
        </p:nvSpPr>
        <p:spPr bwMode="auto">
          <a:xfrm>
            <a:off x="3972562" y="8774114"/>
            <a:ext cx="303784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algn="r" defTabSz="920631">
              <a:defRPr sz="1200"/>
            </a:lvl1pPr>
          </a:lstStyle>
          <a:p>
            <a:pPr>
              <a:defRPr/>
            </a:pPr>
            <a:fld id="{32B94A9F-9586-402A-A170-CCA2A51347A4}" type="slidenum">
              <a:rPr lang="en-US"/>
              <a:pPr>
                <a:defRPr/>
              </a:pPr>
              <a:t>‹#›</a:t>
            </a:fld>
            <a:endParaRPr lang="en-US" dirty="0"/>
          </a:p>
        </p:txBody>
      </p:sp>
    </p:spTree>
    <p:extLst>
      <p:ext uri="{BB962C8B-B14F-4D97-AF65-F5344CB8AC3E}">
        <p14:creationId xmlns:p14="http://schemas.microsoft.com/office/powerpoint/2010/main" val="364014574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1T18:32:41.0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0,'1038'0,"-1020"0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8:11.011"/>
    </inkml:context>
    <inkml:brush xml:id="br0">
      <inkml:brushProperty name="width" value="0.05" units="cm"/>
      <inkml:brushProperty name="height" value="0.05" units="cm"/>
      <inkml:brushProperty name="color" value="#E71224"/>
    </inkml:brush>
  </inkml:definitions>
  <inkml:trace contextRef="#ctx0" brushRef="#br0">467 1 24575,'-12'14'0,"1"0"0,0 1 0,0 1 0,2 0 0,0 0 0,-8 22 0,6-15 0,-1 0 0,-21 31 0,21-36 0,1 1 0,0 0 0,2 1 0,0 0 0,-11 40 0,6-19 0,3-13 0,-2 0 0,-2-1 0,-20 30 0,-25 48 0,51-88 28,0-1-1,-22 27 1,22-32-235,0 0 0,2 0 0,-1 1 0,2 0 1,-1 0-1,-5 17 0,8-13-6619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8:12.378"/>
    </inkml:context>
    <inkml:brush xml:id="br0">
      <inkml:brushProperty name="width" value="0.05" units="cm"/>
      <inkml:brushProperty name="height" value="0.05" units="cm"/>
      <inkml:brushProperty name="color" value="#E71224"/>
    </inkml:brush>
  </inkml:definitions>
  <inkml:trace contextRef="#ctx0" brushRef="#br0">362 1 24575,'-4'0'0,"-5"0"0,-6 0 0,-3 0 0,-3 0 0,-2 0 0,-1 0 0,0 0 0,0 0 0,-1 4 0,-2 1 0,-3 0 0,2 3 0,0 0 0,2-1 0,5 2 0,6 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8:13.976"/>
    </inkml:context>
    <inkml:brush xml:id="br0">
      <inkml:brushProperty name="width" value="0.05" units="cm"/>
      <inkml:brushProperty name="height" value="0.05" units="cm"/>
      <inkml:brushProperty name="color" value="#E71224"/>
    </inkml:brush>
  </inkml:definitions>
  <inkml:trace contextRef="#ctx0" brushRef="#br0">0 1 24575,'4'0'0,"2"4"0,3 5 0,0 5 0,3 0 0,-1 2 0,2-2 0,-2 5 0,-2 3 0,-3 1 0,-2 2 0,2-5 0,0 0 0,-1-1 0,2-3 0,1-1 0,-2 2 0,-2-3-8191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8:25.545"/>
    </inkml:context>
    <inkml:brush xml:id="br0">
      <inkml:brushProperty name="width" value="0.05" units="cm"/>
      <inkml:brushProperty name="height" value="0.05" units="cm"/>
      <inkml:brushProperty name="color" value="#E71224"/>
    </inkml:brush>
  </inkml:definitions>
  <inkml:trace contextRef="#ctx0" brushRef="#br0">98 772 24575,'27'22'0,"0"0"0,1-2 0,2-1 0,0-2 0,0 0 0,2-2 0,60 19 0,-34-15 0,0-4 0,101 15 0,-64-23 0,136-8 0,-86-2 0,-85 4 0,-9 0 0,51-5 0,-86 2 0,0-1 0,1 0 0,-1-1 0,-1-1 0,1 0 0,-1-1 0,19-10 0,11-9 0,-1-1 0,-1-2 0,-1-3 0,74-68 0,-110 93 0,-1 0 0,1 0 0,-1 0 0,0 0 0,-1-1 0,1 0 0,-1 0 0,0 0 0,-1 0 0,0-1 0,0 0 0,-1 1 0,0-1 0,0 0 0,-1 0 0,1 0 0,-2 0 0,0-15 0,0 8 0,-1-1 0,-1 0 0,0 1 0,-1 0 0,-1-1 0,0 1 0,-1 0 0,-1 1 0,-14-28 0,4 18 0,0 0 0,-2 1 0,0 1 0,-33-30 0,38 37 0,-2 1 0,0 1 0,-1 0 0,0 1 0,-1 0 0,0 2 0,0 0 0,-22-9 0,-41-8 0,-2 2 0,0 5 0,-1 3 0,-89-7 0,39 7 0,49 5 0,-127-1 0,171 13 0,23-1 0,0 0 0,0 2 0,0 0 0,0 0 0,0 2 0,0 0 0,0 1 0,1 1 0,0 0 0,-25 12 0,-21 17 0,36-22 0,0 2 0,1 1 0,1 0 0,1 2 0,-43 40 0,61-52 0,-9 9 0,2 0 0,-22 32 0,30-39 0,0 0 0,1 1 0,0-1 0,1 1 0,-1-1 0,1 1 0,1 0 0,0 0 0,0-1 0,0 12 0,1-4 0,2 0 0,-1-1 0,2 1 0,0 0 0,0-1 0,2 0 0,11 27 0,0-8 0,2-1 0,22 32 0,-31-53 0,0-1 0,1 0 0,0 0 0,13 8 0,-2 0 0,32 25-1365,-44-33-5461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1T18:32:44.9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43,'124'2,"134"-5,-247 2,1-2,0 0,-1 0,16-7,-17 6,1 0,0 0,0 1,0 1,14-2,174 4,-176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1T18:32:49.6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19,'0'-1,"1"0,-1 1,1-1,0 0,-1 0,1 0,0 0,-1 0,1 1,0-1,0 0,0 1,-1-1,1 1,0-1,0 1,0-1,0 1,0-1,0 1,0 0,0 0,0-1,1 1,-1 0,2 0,37-3,-33 3,70-1,-1 4,0 3,100 22,-130-23,1-2,90-4,-38-2,790 3,-871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7:45.647"/>
    </inkml:context>
    <inkml:brush xml:id="br0">
      <inkml:brushProperty name="width" value="0.05" units="cm"/>
      <inkml:brushProperty name="height" value="0.05" units="cm"/>
      <inkml:brushProperty name="color" value="#E71224"/>
    </inkml:brush>
  </inkml:definitions>
  <inkml:trace contextRef="#ctx0" brushRef="#br0">237 935 24575,'0'0'0,"0"0"0,0 0 0,0-1 0,0 1 0,0 0 0,0-1 0,0 1 0,0 0 0,0 0 0,0-1 0,0 1 0,0 0 0,0-1 0,0 1 0,1 0 0,-1 0 0,0-1 0,0 1 0,0 0 0,0 0 0,1-1 0,-1 1 0,0 0 0,0 0 0,0-1 0,1 1 0,-1 0 0,0 0 0,0 0 0,1 0 0,-1-1 0,0 1 0,0 0 0,1 0 0,-1 0 0,0 0 0,1 0 0,-1 0 0,0 0 0,0 0 0,1 0 0,-1 0 0,0 0 0,1 0 0,-1 0 0,1 0 0,18 10 0,13 18 0,-14-12 0,0 0 0,1-1 0,1-1 0,0-1 0,0-1 0,2 0 0,0-2 0,0 0 0,0-2 0,1 0 0,40 7 0,-19-5 0,1-1 0,0-3 0,65 1 0,-79-7 0,-1 1 0,0 1 0,0 2 0,0 1 0,30 9 0,15 9 0,2-3 0,1-4 0,0-3 0,139 6 0,-180-18 0,52 9 0,-50-5 0,40 1 0,795-7 0,-839-1 0,0-2 0,-1-2 0,0-1 0,0-1 0,0-3 0,-1 0 0,0-2 0,-1-1 0,58-37 0,-47 22 0,-1-2 0,52-49 0,39-31 0,-89 79 0,-1-3 0,46-48 0,-85 79 0,0-1 0,-1 0 0,0-1 0,0 1 0,0 0 0,0-1 0,-1 0 0,0 0 0,-1 1 0,1-1 0,-1 0 0,0 0 0,0-12 0,0-7 0,-2 1 0,-4-27 0,4 46 0,0-2 0,0 1 0,-1 0 0,1 0 0,-2-1 0,1 1 0,-1 1 0,1-1 0,-2 0 0,1 1 0,-1 0 0,1-1 0,-2 1 0,1 1 0,-6-7 0,-9-5 0,-1 1 0,-31-19 0,30 21 0,-35-28 0,33 20 0,-2 1 0,0 1 0,-1 1 0,-1 1 0,0 2 0,-1 0 0,-1 2 0,0 2 0,-1 0 0,0 2 0,-55-9 0,-36-3 0,-47-5 0,18 6 0,82 9 0,-120-4 0,153 15 0,0-1 0,0-1 0,0-2 0,1-2 0,-36-10 0,49 11 0,0 1 0,-1 1 0,0 1 0,-22 0 0,-13 0 0,-21-9 0,-19-1 0,38 11 0,-310 3 0,274 10 0,51-6 0,-49 1 0,24-4 0,-91 17 0,96-10 0,-116 3 0,147-12 0,-1 0 0,1 3 0,0 0 0,-64 19 0,83-18 0,0 1 0,0 1 0,1 0 0,0 1 0,0 0 0,1 1 0,-11 11 0,-74 76 0,93-92 0,-9 10 0,1 1 0,1 0 0,0 0 0,1 1 0,1 0 0,0 1 0,1-1 0,-8 28 0,13-32 0,0 0 0,0 0 0,1 0 0,1 1 0,0-1 0,1 0 0,0 0 0,1 1 0,0-1 0,1 0 0,0 0 0,1 0 0,9 22 0,-5-15 0,1-1 0,1 0 0,0 0 0,1-1 0,1 0 0,1-1 0,0-1 0,2 1 0,-1-2 0,2 0 0,25 19 0,-34-28-136,0-1-1,0 0 1,1 0-1,0 0 1,0-1-1,0 0 1,0-1-1,0 1 0,13 1 1,-2-2-6690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7:57.194"/>
    </inkml:context>
    <inkml:brush xml:id="br0">
      <inkml:brushProperty name="width" value="0.05" units="cm"/>
      <inkml:brushProperty name="height" value="0.05" units="cm"/>
      <inkml:brushProperty name="color" value="#E71224"/>
    </inkml:brush>
  </inkml:definitions>
  <inkml:trace contextRef="#ctx0" brushRef="#br0">1 0 24575,'2'1'0,"1"-1"0,-1 1 0,1-1 0,-1 1 0,0 0 0,0 0 0,1 0 0,-1 0 0,0 1 0,0-1 0,0 1 0,0-1 0,0 1 0,0-1 0,1 3 0,29 35 0,-20-24 0,103 118 0,151 194 0,-169-165 0,-71-114 0,-3-13 0,1-2 0,51 56 0,-50-60 0,98 95 0,-122-123 0,0-1 0,0 1 0,-1-1 0,1 1 0,0-1 0,0 1 0,-1 0 0,1-1 0,-1 1 0,1 0 0,0 0 0,-1 0 0,1-1 0,-1 1 0,0 0 0,1 0 0,-1 0 0,0 0 0,1 0 0,-1 0 0,0 0 0,0 0 0,0 1 0,-1-1 0,1-1 0,-1 1 0,0-1 0,0 1 0,0-1 0,0 0 0,0 1 0,1-1 0,-1 0 0,0 0 0,0 1 0,0-1 0,0 0 0,0 0 0,0 0 0,0 0 0,0 0 0,0-1 0,-1 1 0,-67-15 0,52 11 0,-3 0-273,1 0 0,0-2 0,0 0 0,-31-15 0,37 14-6553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7:59.130"/>
    </inkml:context>
    <inkml:brush xml:id="br0">
      <inkml:brushProperty name="width" value="0.05" units="cm"/>
      <inkml:brushProperty name="height" value="0.05" units="cm"/>
      <inkml:brushProperty name="color" value="#E71224"/>
    </inkml:brush>
  </inkml:definitions>
  <inkml:trace contextRef="#ctx0" brushRef="#br0">71 253 24575,'0'-4'0,"-4"-5"0,-1-5 0,0-4 0,-3 1 0,0-1 0,1-1 0,2-1 0,-2 2 0,0 1 0,1-1 0,2-1 0,1-2 0,2-1 0,0 4-8191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8:00.459"/>
    </inkml:context>
    <inkml:brush xml:id="br0">
      <inkml:brushProperty name="width" value="0.05" units="cm"/>
      <inkml:brushProperty name="height" value="0.05" units="cm"/>
      <inkml:brushProperty name="color" value="#E71224"/>
    </inkml:brush>
  </inkml:definitions>
  <inkml:trace contextRef="#ctx0" brushRef="#br0">0 0 24575,'0'4'0,"0"5"0,0 5 0,0 5 0,0 2 0,0 2 0,0 1 0,0 0 0,4 1 0,1-1 0,0 0 0,-1 0 0,-1-1 0,-1 0 0,3-3 0,0-2 0,1 0 0,-2-3-8191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8:05.505"/>
    </inkml:context>
    <inkml:brush xml:id="br0">
      <inkml:brushProperty name="width" value="0.05" units="cm"/>
      <inkml:brushProperty name="height" value="0.05" units="cm"/>
      <inkml:brushProperty name="color" value="#E71224"/>
    </inkml:brush>
  </inkml:definitions>
  <inkml:trace contextRef="#ctx0" brushRef="#br0">42 228 24575,'0'-5'0,"1"1"0,0-1 0,0 0 0,1 0 0,-1 0 0,1 1 0,0-1 0,0 1 0,1-1 0,-1 1 0,1 0 0,0 0 0,0 0 0,0 0 0,6-4 0,10-10 0,38-26 0,-26 21 0,-30 22 0,0 0 0,0 0 0,-1 0 0,1 0 0,0 0 0,0 1 0,0-1 0,0 0 0,0 1 0,0-1 0,0 1 0,1-1 0,-1 1 0,0-1 0,0 1 0,0 0 0,0-1 0,1 1 0,-1 0 0,0 0 0,0 0 0,0 0 0,1 0 0,-1 0 0,0 0 0,0 1 0,2-1 0,-2 2 0,0-1 0,0 0 0,-1 1 0,1-1 0,0 0 0,-1 1 0,1-1 0,-1 1 0,1-1 0,-1 1 0,0-1 0,0 1 0,1-1 0,-1 1 0,0 0 0,0-1 0,-1 3 0,0 11 0,-2-1 0,1 1 0,-6 15 0,7-27 0,0 0 0,-1 0 0,1-1 0,-1 1 0,1 0 0,-1-1 0,0 0 0,0 1 0,0-1 0,0 0 0,0 0 0,0 0 0,-1 0 0,1 0 0,-1-1 0,1 1 0,-1-1 0,0 0 0,0 1 0,-2 0 0,-1-1 0,1 1 0,-1-1 0,1 0 0,-1-1 0,0 1 0,1-1 0,-1 0 0,1 0 0,-12-2 0,17 2 0,0 0 0,0 0 0,-1 0 0,1 0 0,0 0 0,-1 0 0,1 0 0,0 0 0,0 0 0,-1-1 0,1 1 0,0 0 0,-1 0 0,1 0 0,0 0 0,0 0 0,-1 0 0,1 0 0,0-1 0,0 1 0,-1 0 0,1 0 0,0 0 0,0-1 0,0 1 0,0 0 0,-1 0 0,1-1 0,0 1 0,0 0 0,0 0 0,0-1 0,0 1 0,0 0 0,-1 0 0,1-1 0,0 1 0,0 0 0,0-1 0,0 1 0,0 0 0,0-1 0,0 1 0,0 0 0,0 0 0,1-1 0,13-13 0,29-10 0,-38 21 0,0 0 0,-1 0 0,0-1 0,1 1 0,-2-1 0,1 0 0,0 0 0,-1 0 0,1 0 0,-1-1 0,0 1 0,-1-1 0,1 0 0,-1 0 0,2-5 0,-3 7 0,0 0 0,0-1 0,0 1 0,0 0 0,-1 0 0,1-1 0,-1 1 0,0 0 0,0 0 0,0-1 0,0 1 0,0 0 0,-1-1 0,0 1 0,0 0 0,0 0 0,0 0 0,0 0 0,0 0 0,-1 0 0,1 0 0,-1 0 0,0 0 0,-3-3 0,4 5 0,-1 0 0,0 0 0,1 0 0,-1 0 0,0 0 0,0 1 0,0-1 0,0 0 0,0 1 0,0 0 0,0-1 0,0 1 0,0 0 0,0 0 0,0 0 0,0 0 0,0 0 0,0 0 0,0 1 0,0-1 0,1 1 0,-1-1 0,0 1 0,0 0 0,0 0 0,0 0 0,1 0 0,-1 0 0,0 0 0,1 0 0,-3 3 0,0-1 0,0 0 0,0 0 0,1 1 0,-1-1 0,1 1 0,0 0 0,0 0 0,0 0 0,0 0 0,1 1 0,-3 6 0,-1 7 0,0 0 0,0 0 0,-2-1 0,0 0 0,-1-1 0,-1 0 0,0 0 0,-16 17 0,25-33 0,1 1 0,0-1 0,0 0 0,0 1 0,-1-1 0,1 1 0,0-1 0,0 1 0,0-1 0,0 1 0,0-1 0,0 0 0,0 1 0,0-1 0,0 1 0,0-1 0,0 1 0,0-1 0,0 1 0,0-1 0,0 1 0,0-1 0,1 0 0,-1 1 0,0-1 0,0 1 0,0-1 0,1 0 0,-1 1 0,0-1 0,1 0 0,-1 1 0,0-1 0,1 0 0,-1 1 0,0-1 0,1 0 0,-1 0 0,1 1 0,-1-1 0,0 0 0,1 0 0,-1 0 0,1 0 0,-1 1 0,1-1 0,-1 0 0,1 0 0,-1 0 0,1 0 0,-1 0 0,0 0 0,1 0 0,-1 0 0,2-1 0,34 4 0,-29-2 0,9 1-195,0 1 0,0 1 0,-1 1 0,1 0 0,-1 1 0,20 11 0,-18-9-6631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4T14:08:07.111"/>
    </inkml:context>
    <inkml:brush xml:id="br0">
      <inkml:brushProperty name="width" value="0.05" units="cm"/>
      <inkml:brushProperty name="height" value="0.05" units="cm"/>
      <inkml:brushProperty name="color" value="#E71224"/>
    </inkml:brush>
  </inkml:definitions>
  <inkml:trace contextRef="#ctx0" brushRef="#br0">0 79 24575,'0'-4'0,"4"-5"0,6-1 0,0-3 0,-1-3 0,2 1 0,-1 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2"/>
            <a:ext cx="3037840" cy="46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defTabSz="920631">
              <a:defRPr sz="1200"/>
            </a:lvl1pPr>
          </a:lstStyle>
          <a:p>
            <a:pPr>
              <a:defRPr/>
            </a:pPr>
            <a:endParaRPr lang="en-US"/>
          </a:p>
        </p:txBody>
      </p:sp>
      <p:sp>
        <p:nvSpPr>
          <p:cNvPr id="117763" name="Rectangle 1027"/>
          <p:cNvSpPr>
            <a:spLocks noGrp="1" noChangeArrowheads="1"/>
          </p:cNvSpPr>
          <p:nvPr>
            <p:ph type="dt" idx="1"/>
          </p:nvPr>
        </p:nvSpPr>
        <p:spPr bwMode="auto">
          <a:xfrm>
            <a:off x="3972562" y="2"/>
            <a:ext cx="3037840" cy="46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algn="r" defTabSz="920631">
              <a:defRPr sz="1200"/>
            </a:lvl1pPr>
          </a:lstStyle>
          <a:p>
            <a:pPr>
              <a:defRPr/>
            </a:pPr>
            <a:endParaRPr lang="en-US"/>
          </a:p>
        </p:txBody>
      </p:sp>
      <p:sp>
        <p:nvSpPr>
          <p:cNvPr id="74756" name="Rectangle 1028"/>
          <p:cNvSpPr>
            <a:spLocks noGrp="1" noRot="1" noChangeAspect="1" noChangeArrowheads="1" noTextEdit="1"/>
          </p:cNvSpPr>
          <p:nvPr>
            <p:ph type="sldImg" idx="2"/>
          </p:nvPr>
        </p:nvSpPr>
        <p:spPr bwMode="auto">
          <a:xfrm>
            <a:off x="1196975" y="692150"/>
            <a:ext cx="4618038"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1029"/>
          <p:cNvSpPr>
            <a:spLocks noGrp="1" noChangeArrowheads="1"/>
          </p:cNvSpPr>
          <p:nvPr>
            <p:ph type="body" sz="quarter" idx="3"/>
          </p:nvPr>
        </p:nvSpPr>
        <p:spPr bwMode="auto">
          <a:xfrm>
            <a:off x="934721" y="4387853"/>
            <a:ext cx="514096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774114"/>
            <a:ext cx="303784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defTabSz="920631">
              <a:defRPr sz="1200"/>
            </a:lvl1pPr>
          </a:lstStyle>
          <a:p>
            <a:pPr>
              <a:defRPr/>
            </a:pPr>
            <a:endParaRPr lang="en-US"/>
          </a:p>
        </p:txBody>
      </p:sp>
      <p:sp>
        <p:nvSpPr>
          <p:cNvPr id="117767" name="Rectangle 1031"/>
          <p:cNvSpPr>
            <a:spLocks noGrp="1" noChangeArrowheads="1"/>
          </p:cNvSpPr>
          <p:nvPr>
            <p:ph type="sldNum" sz="quarter" idx="5"/>
          </p:nvPr>
        </p:nvSpPr>
        <p:spPr bwMode="auto">
          <a:xfrm>
            <a:off x="3972562" y="8774114"/>
            <a:ext cx="303784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algn="r" defTabSz="920631">
              <a:defRPr sz="1200"/>
            </a:lvl1pPr>
          </a:lstStyle>
          <a:p>
            <a:pPr>
              <a:defRPr/>
            </a:pPr>
            <a:fld id="{C67B5536-7342-4511-A579-37832B0D2DC6}" type="slidenum">
              <a:rPr lang="en-US"/>
              <a:pPr>
                <a:defRPr/>
              </a:pPr>
              <a:t>‹#›</a:t>
            </a:fld>
            <a:endParaRPr lang="en-US" dirty="0"/>
          </a:p>
        </p:txBody>
      </p:sp>
    </p:spTree>
    <p:extLst>
      <p:ext uri="{BB962C8B-B14F-4D97-AF65-F5344CB8AC3E}">
        <p14:creationId xmlns:p14="http://schemas.microsoft.com/office/powerpoint/2010/main" val="2831728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27955-A58F-4341-BA09-A8D5D0747E8E}" type="slidenum">
              <a:rPr lang="en-US" smtClean="0"/>
              <a:t>1</a:t>
            </a:fld>
            <a:endParaRPr lang="en-US"/>
          </a:p>
        </p:txBody>
      </p:sp>
    </p:spTree>
    <p:extLst>
      <p:ext uri="{BB962C8B-B14F-4D97-AF65-F5344CB8AC3E}">
        <p14:creationId xmlns:p14="http://schemas.microsoft.com/office/powerpoint/2010/main" val="160208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this window will pop up on the screen. Enter the email address of the outside user to be invited and select the appropriate role from the dropdown menu. Click “Save” and the city’s part is done!</a:t>
            </a:r>
          </a:p>
          <a:p>
            <a:endParaRPr lang="en-US" dirty="0"/>
          </a:p>
          <a:p>
            <a:r>
              <a:rPr lang="en-US" b="1" dirty="0"/>
              <a:t>Couple key points:</a:t>
            </a:r>
          </a:p>
          <a:p>
            <a:pPr marL="171450" indent="-171450">
              <a:buFont typeface="Arial" panose="020B0604020202020204" pitchFamily="34" charset="0"/>
              <a:buChar char="•"/>
            </a:pPr>
            <a:r>
              <a:rPr lang="en-US" dirty="0"/>
              <a:t>The email address MUST match the email associated with the outside user’s TDA-GO account or the invite will not work. So consultant staff, make sure to communicate the correct email address clearly to your clients when requesting to be invited. </a:t>
            </a:r>
          </a:p>
          <a:p>
            <a:pPr marL="171450" indent="-171450">
              <a:buFont typeface="Arial" panose="020B0604020202020204" pitchFamily="34" charset="0"/>
              <a:buChar char="•"/>
            </a:pPr>
            <a:r>
              <a:rPr lang="en-US" dirty="0"/>
              <a:t>Only select “Consultant” or “Grant Recipient Viewer” as the role assigned to an invited, outside user. The Consultant role has the ability to add/edit/save certain fields within the document, while the GR view role is a View-Only role and does not have edit or save permissions in any fields. Failure to select an appropriate role may result in the disallowed costs or revocation of Admin Certification…So yes, we’re serious about this!</a:t>
            </a:r>
          </a:p>
          <a:p>
            <a:pPr marL="171450" indent="-171450">
              <a:buFont typeface="Arial" panose="020B0604020202020204" pitchFamily="34" charset="0"/>
              <a:buChar char="•"/>
            </a:pPr>
            <a:r>
              <a:rPr lang="en-US" dirty="0"/>
              <a:t>Same conflict-of-interest warning as always: Do not add outside users to a document until they have been formally selected to provide professional services for this project. Doing so would result in an apparent conflict of interest, which would prohibit the consultant from “competing” for the services contract (if awarded).</a:t>
            </a:r>
          </a:p>
        </p:txBody>
      </p:sp>
      <p:sp>
        <p:nvSpPr>
          <p:cNvPr id="4" name="Slide Number Placeholder 3"/>
          <p:cNvSpPr>
            <a:spLocks noGrp="1"/>
          </p:cNvSpPr>
          <p:nvPr>
            <p:ph type="sldNum" sz="quarter" idx="10"/>
          </p:nvPr>
        </p:nvSpPr>
        <p:spPr/>
        <p:txBody>
          <a:bodyPr/>
          <a:lstStyle/>
          <a:p>
            <a:fld id="{90A1B886-8946-4D9C-BABD-17B13655BA5E}" type="slidenum">
              <a:rPr lang="en-US" smtClean="0"/>
              <a:t>10</a:t>
            </a:fld>
            <a:endParaRPr lang="en-US"/>
          </a:p>
        </p:txBody>
      </p:sp>
    </p:spTree>
    <p:extLst>
      <p:ext uri="{BB962C8B-B14F-4D97-AF65-F5344CB8AC3E}">
        <p14:creationId xmlns:p14="http://schemas.microsoft.com/office/powerpoint/2010/main" val="24573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And here’s what this process looks like for the outside user that’s been invited to the document.</a:t>
            </a:r>
          </a:p>
          <a:p>
            <a:endParaRPr lang="en-US" baseline="0" dirty="0"/>
          </a:p>
          <a:p>
            <a:r>
              <a:rPr lang="en-US" baseline="0" dirty="0"/>
              <a:t>In our example, the PD for the city completed the previous steps and invited Julie Doe from Awesome Administrators. Julie has since received a system generated email that looks like this. She will then click on the emailed link (which is only valid for 48 hours). The link will redirect to the login screen; once signed in, the system will open the document and display this message. And that’s it!</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11</a:t>
            </a:fld>
            <a:endParaRPr lang="en-US"/>
          </a:p>
        </p:txBody>
      </p:sp>
    </p:spTree>
    <p:extLst>
      <p:ext uri="{BB962C8B-B14F-4D97-AF65-F5344CB8AC3E}">
        <p14:creationId xmlns:p14="http://schemas.microsoft.com/office/powerpoint/2010/main" val="365796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Continuing with our scenario, now the Mayor, Jane Doe (PD), and Julie D their consultant have access to the document. The application is moving along nicely, however a couple elements of the document will be completed by Julie’s coworker John </a:t>
            </a:r>
            <a:r>
              <a:rPr lang="en-US" baseline="0" dirty="0" err="1"/>
              <a:t>McTest</a:t>
            </a:r>
            <a:r>
              <a:rPr lang="en-US" baseline="0" dirty="0"/>
              <a:t> who also works at Awesome Admin. Additionally, Julie’s firm has subcontracted with Excellent ERRs. </a:t>
            </a:r>
          </a:p>
          <a:p>
            <a:endParaRPr lang="en-US" baseline="0" dirty="0"/>
          </a:p>
          <a:p>
            <a:r>
              <a:rPr lang="en-US" baseline="0" dirty="0"/>
              <a:t>How do we add additional outside users from Awesome Admin and Excellent ERRs to this document?</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12</a:t>
            </a:fld>
            <a:endParaRPr lang="en-US"/>
          </a:p>
        </p:txBody>
      </p:sp>
    </p:spTree>
    <p:extLst>
      <p:ext uri="{BB962C8B-B14F-4D97-AF65-F5344CB8AC3E}">
        <p14:creationId xmlns:p14="http://schemas.microsoft.com/office/powerpoint/2010/main" val="2710296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Simple answer – same steps as we previously discussed. But now, this process can be completed by any user assigned to the document. This means that since Julie D from Awesome Administrators has access to the document, she can follow these same steps to invite her coworker John </a:t>
            </a:r>
            <a:r>
              <a:rPr lang="en-US" baseline="0" dirty="0" err="1"/>
              <a:t>McTest</a:t>
            </a:r>
            <a:r>
              <a:rPr lang="en-US" baseline="0" dirty="0"/>
              <a:t> and Shantel Berry from Excellent ERRs. </a:t>
            </a:r>
          </a:p>
          <a:p>
            <a:endParaRPr lang="en-US" baseline="0" dirty="0"/>
          </a:p>
          <a:p>
            <a:r>
              <a:rPr lang="en-US" baseline="0" dirty="0"/>
              <a:t>You might notice that Julie only has one Role selection, which makes this an easier process. Consultants should only be able to add other outside users as consultant roles. </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13</a:t>
            </a:fld>
            <a:endParaRPr lang="en-US"/>
          </a:p>
        </p:txBody>
      </p:sp>
    </p:spTree>
    <p:extLst>
      <p:ext uri="{BB962C8B-B14F-4D97-AF65-F5344CB8AC3E}">
        <p14:creationId xmlns:p14="http://schemas.microsoft.com/office/powerpoint/2010/main" val="36659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Inevitably, there will be hiccups in this process and we’re here to help. However, let’s try a few things first:</a:t>
            </a:r>
          </a:p>
          <a:p>
            <a:r>
              <a:rPr lang="en-US" baseline="0" dirty="0"/>
              <a:t>[read]</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14</a:t>
            </a:fld>
            <a:endParaRPr lang="en-US"/>
          </a:p>
        </p:txBody>
      </p:sp>
    </p:spTree>
    <p:extLst>
      <p:ext uri="{BB962C8B-B14F-4D97-AF65-F5344CB8AC3E}">
        <p14:creationId xmlns:p14="http://schemas.microsoft.com/office/powerpoint/2010/main" val="2011727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feature isn’t exactly within TDA-GO, so much as an update to how to request technical assistance for those issues that just need a human. As much as we genuinely LOVE to hear from you via call/email, unless it’s an absolute crisis… you’ll get a more expedient solution to your TDA-GO functionality issues by using this new process. This is where the new Support Ticket Form comes into play! </a:t>
            </a:r>
          </a:p>
          <a:p>
            <a:endParaRPr lang="en-US" dirty="0"/>
          </a:p>
          <a:p>
            <a:r>
              <a:rPr lang="en-US" dirty="0"/>
              <a:t>Here’s what it’s for: </a:t>
            </a:r>
          </a:p>
          <a:p>
            <a:pPr marL="171450" indent="-171450">
              <a:buFont typeface="Arial" panose="020B0604020202020204" pitchFamily="34" charset="0"/>
              <a:buChar char="•"/>
            </a:pPr>
            <a:r>
              <a:rPr lang="en-US" dirty="0"/>
              <a:t>User locked out of system – the system will tell you when you’ve exceeded your login attempts</a:t>
            </a:r>
          </a:p>
          <a:p>
            <a:pPr marL="171450" indent="-171450">
              <a:buFont typeface="Arial" panose="020B0604020202020204" pitchFamily="34" charset="0"/>
              <a:buChar char="•"/>
            </a:pPr>
            <a:r>
              <a:rPr lang="en-US" dirty="0"/>
              <a:t>General technical assistance on how to navigate the system</a:t>
            </a:r>
          </a:p>
          <a:p>
            <a:pPr marL="171450" indent="-171450">
              <a:buFont typeface="Arial" panose="020B0604020202020204" pitchFamily="34" charset="0"/>
              <a:buChar char="•"/>
            </a:pPr>
            <a:r>
              <a:rPr lang="en-US" dirty="0"/>
              <a:t>When unexpected leadership changes prevent new/current employees from accessing documents in TDA-GO</a:t>
            </a:r>
          </a:p>
        </p:txBody>
      </p:sp>
      <p:sp>
        <p:nvSpPr>
          <p:cNvPr id="4" name="Slide Number Placeholder 3"/>
          <p:cNvSpPr>
            <a:spLocks noGrp="1"/>
          </p:cNvSpPr>
          <p:nvPr>
            <p:ph type="sldNum" sz="quarter" idx="10"/>
          </p:nvPr>
        </p:nvSpPr>
        <p:spPr/>
        <p:txBody>
          <a:bodyPr/>
          <a:lstStyle/>
          <a:p>
            <a:fld id="{90A1B886-8946-4D9C-BABD-17B13655BA5E}" type="slidenum">
              <a:rPr lang="en-US" smtClean="0"/>
              <a:t>15</a:t>
            </a:fld>
            <a:endParaRPr lang="en-US"/>
          </a:p>
        </p:txBody>
      </p:sp>
    </p:spTree>
    <p:extLst>
      <p:ext uri="{BB962C8B-B14F-4D97-AF65-F5344CB8AC3E}">
        <p14:creationId xmlns:p14="http://schemas.microsoft.com/office/powerpoint/2010/main" val="2675070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soon! Document Messages is currently live in the system HOWEVER, we are still working on final touches before this feature is fully functional and used by TDA staff. In theory, this feature will be the communication repository for all two-way correspondence related to this document. Each document (both parents and sub-docs) have a document repository… </a:t>
            </a:r>
          </a:p>
        </p:txBody>
      </p:sp>
      <p:sp>
        <p:nvSpPr>
          <p:cNvPr id="4" name="Slide Number Placeholder 3"/>
          <p:cNvSpPr>
            <a:spLocks noGrp="1"/>
          </p:cNvSpPr>
          <p:nvPr>
            <p:ph type="sldNum" sz="quarter" idx="10"/>
          </p:nvPr>
        </p:nvSpPr>
        <p:spPr/>
        <p:txBody>
          <a:bodyPr/>
          <a:lstStyle/>
          <a:p>
            <a:fld id="{90A1B886-8946-4D9C-BABD-17B13655BA5E}" type="slidenum">
              <a:rPr lang="en-US" smtClean="0"/>
              <a:t>16</a:t>
            </a:fld>
            <a:endParaRPr lang="en-US"/>
          </a:p>
        </p:txBody>
      </p:sp>
    </p:spTree>
    <p:extLst>
      <p:ext uri="{BB962C8B-B14F-4D97-AF65-F5344CB8AC3E}">
        <p14:creationId xmlns:p14="http://schemas.microsoft.com/office/powerpoint/2010/main" val="888631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what’s especially exciting, is that this tool is pretty powerful. Same concept as “Notes” where each document has it’s own Notes section, or in this case, Document Messages. But what’s different and *awesome* is that the message search feature will find correspondence associated with the parent or sub/related documents. NEAT! Like I said, this feature’s design isn’t 100% complete yet but you might begin to receive some messages via this tool as we continue testing and improving. Stay tuned as we’ll be sure to walk through the final product.</a:t>
            </a:r>
          </a:p>
        </p:txBody>
      </p:sp>
      <p:sp>
        <p:nvSpPr>
          <p:cNvPr id="4" name="Slide Number Placeholder 3"/>
          <p:cNvSpPr>
            <a:spLocks noGrp="1"/>
          </p:cNvSpPr>
          <p:nvPr>
            <p:ph type="sldNum" sz="quarter" idx="10"/>
          </p:nvPr>
        </p:nvSpPr>
        <p:spPr/>
        <p:txBody>
          <a:bodyPr/>
          <a:lstStyle/>
          <a:p>
            <a:fld id="{90A1B886-8946-4D9C-BABD-17B13655BA5E}" type="slidenum">
              <a:rPr lang="en-US" smtClean="0"/>
              <a:t>17</a:t>
            </a:fld>
            <a:endParaRPr lang="en-US"/>
          </a:p>
        </p:txBody>
      </p:sp>
    </p:spTree>
    <p:extLst>
      <p:ext uri="{BB962C8B-B14F-4D97-AF65-F5344CB8AC3E}">
        <p14:creationId xmlns:p14="http://schemas.microsoft.com/office/powerpoint/2010/main" val="164243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it for me! What questions do you have?</a:t>
            </a:r>
          </a:p>
        </p:txBody>
      </p:sp>
      <p:sp>
        <p:nvSpPr>
          <p:cNvPr id="4" name="Slide Number Placeholder 3"/>
          <p:cNvSpPr>
            <a:spLocks noGrp="1"/>
          </p:cNvSpPr>
          <p:nvPr>
            <p:ph type="sldNum" sz="quarter" idx="10"/>
          </p:nvPr>
        </p:nvSpPr>
        <p:spPr/>
        <p:txBody>
          <a:bodyPr/>
          <a:lstStyle/>
          <a:p>
            <a:pPr>
              <a:defRPr/>
            </a:pPr>
            <a:fld id="{C67B5536-7342-4511-A579-37832B0D2DC6}" type="slidenum">
              <a:rPr lang="en-US" smtClean="0"/>
              <a:pPr>
                <a:defRPr/>
              </a:pPr>
              <a:t>18</a:t>
            </a:fld>
            <a:endParaRPr lang="en-US" dirty="0"/>
          </a:p>
        </p:txBody>
      </p:sp>
    </p:spTree>
    <p:extLst>
      <p:ext uri="{BB962C8B-B14F-4D97-AF65-F5344CB8AC3E}">
        <p14:creationId xmlns:p14="http://schemas.microsoft.com/office/powerpoint/2010/main" val="183637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FF0000"/>
                </a:solidFill>
              </a:rPr>
              <a:t>I’m going to refer you to this web page a lot today, as it’s often the first place we’ll send you if you call/email requesting technical assistance. Now, I’m not saying ALL the answers exist here, but I feel confident that most of the information you need to successfully understand TDA-GO’s functionality is located in this section of the Implementation Manual webpage. We update this section regularly and are always adding more “how-to” guides and resources that may be helpful in learning the system.</a:t>
            </a:r>
          </a:p>
        </p:txBody>
      </p:sp>
      <p:sp>
        <p:nvSpPr>
          <p:cNvPr id="4" name="Slide Number Placeholder 3"/>
          <p:cNvSpPr>
            <a:spLocks noGrp="1"/>
          </p:cNvSpPr>
          <p:nvPr>
            <p:ph type="sldNum" sz="quarter" idx="10"/>
          </p:nvPr>
        </p:nvSpPr>
        <p:spPr/>
        <p:txBody>
          <a:bodyPr/>
          <a:lstStyle/>
          <a:p>
            <a:fld id="{90A1B886-8946-4D9C-BABD-17B13655BA5E}" type="slidenum">
              <a:rPr lang="en-US" smtClean="0"/>
              <a:t>2</a:t>
            </a:fld>
            <a:endParaRPr lang="en-US"/>
          </a:p>
        </p:txBody>
      </p:sp>
    </p:spTree>
    <p:extLst>
      <p:ext uri="{BB962C8B-B14F-4D97-AF65-F5344CB8AC3E}">
        <p14:creationId xmlns:p14="http://schemas.microsoft.com/office/powerpoint/2010/main" val="118452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rPr>
              <a:t>Let’s start off by defining some TDA-GO jargon you’re bound to hear during today’s webinar and any time you reach out for technical assistance:</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An </a:t>
            </a:r>
            <a:r>
              <a:rPr lang="en-US" b="1" dirty="0">
                <a:solidFill>
                  <a:schemeClr val="tx1"/>
                </a:solidFill>
              </a:rPr>
              <a:t>“Organization” </a:t>
            </a:r>
            <a:r>
              <a:rPr lang="en-US" b="0" i="0" dirty="0">
                <a:solidFill>
                  <a:schemeClr val="tx1"/>
                </a:solidFill>
              </a:rPr>
              <a:t>is just like real life – it’s the organization, firm, agency, etc. that you work for and get paid by. A City or County would be an organization. So would a consultant firm, like Awesome Administrators, Inc. Even TDA has an organizational profile in the system. And while certain Organizations are eligible to apply for TxCDBG programs, it’s really the Users associated with the organization that will complete the application document and submit information in TDA-GO.  All Users belong to an Organization.</a:t>
            </a:r>
          </a:p>
          <a:p>
            <a:pPr marL="171450" indent="-171450">
              <a:buFont typeface="Arial" panose="020B0604020202020204" pitchFamily="34" charset="0"/>
              <a:buChar char="•"/>
            </a:pPr>
            <a:endParaRPr lang="en-US" b="0" i="0" dirty="0">
              <a:solidFill>
                <a:schemeClr val="tx1"/>
              </a:solidFill>
            </a:endParaRPr>
          </a:p>
          <a:p>
            <a:pPr marL="171450" indent="-171450">
              <a:buFont typeface="Arial" panose="020B0604020202020204" pitchFamily="34" charset="0"/>
              <a:buChar char="•"/>
            </a:pPr>
            <a:r>
              <a:rPr lang="en-US" b="0" i="0" dirty="0">
                <a:solidFill>
                  <a:schemeClr val="tx1"/>
                </a:solidFill>
              </a:rPr>
              <a:t>Segueing into our next definition, a </a:t>
            </a:r>
            <a:r>
              <a:rPr lang="en-US" b="1" i="0" dirty="0">
                <a:solidFill>
                  <a:schemeClr val="tx1"/>
                </a:solidFill>
              </a:rPr>
              <a:t>User</a:t>
            </a:r>
            <a:r>
              <a:rPr lang="en-US" b="0" i="0" dirty="0">
                <a:solidFill>
                  <a:schemeClr val="tx1"/>
                </a:solidFill>
              </a:rPr>
              <a:t> is a TDA-GO account associated with a specific person, not role/position. So just like how a city will have many individuals fill the role of mayor over a few decades time, each new Mayor would have their own TDA-GO</a:t>
            </a:r>
            <a:r>
              <a:rPr lang="en-US" b="1" i="0" dirty="0">
                <a:solidFill>
                  <a:schemeClr val="tx1"/>
                </a:solidFill>
              </a:rPr>
              <a:t> user </a:t>
            </a:r>
            <a:r>
              <a:rPr lang="en-US" b="0" i="0" dirty="0">
                <a:solidFill>
                  <a:schemeClr val="tx1"/>
                </a:solidFill>
              </a:rPr>
              <a:t>account. So, for many communities that are experiencing leadership transitions as a result of recent elections, newly elected/appointed personnel should create a new </a:t>
            </a:r>
            <a:r>
              <a:rPr lang="en-US" b="1" i="0" dirty="0">
                <a:solidFill>
                  <a:schemeClr val="tx1"/>
                </a:solidFill>
              </a:rPr>
              <a:t>User</a:t>
            </a:r>
            <a:r>
              <a:rPr lang="en-US" b="0" i="0" dirty="0">
                <a:solidFill>
                  <a:schemeClr val="tx1"/>
                </a:solidFill>
              </a:rPr>
              <a:t> account within the existing organization.</a:t>
            </a:r>
          </a:p>
          <a:p>
            <a:pPr marL="171450" indent="-171450">
              <a:buFont typeface="Arial" panose="020B0604020202020204" pitchFamily="34" charset="0"/>
              <a:buChar char="•"/>
            </a:pPr>
            <a:endParaRPr lang="en-US" b="0" i="0" dirty="0">
              <a:solidFill>
                <a:schemeClr val="tx1"/>
              </a:solidFill>
            </a:endParaRPr>
          </a:p>
          <a:p>
            <a:pPr marL="171450" indent="-171450">
              <a:buFont typeface="Arial" panose="020B0604020202020204" pitchFamily="34" charset="0"/>
              <a:buChar char="•"/>
            </a:pPr>
            <a:r>
              <a:rPr lang="en-US" b="0" i="0" dirty="0">
                <a:solidFill>
                  <a:schemeClr val="tx1"/>
                </a:solidFill>
              </a:rPr>
              <a:t>Next, each user is assigned at least one </a:t>
            </a:r>
            <a:r>
              <a:rPr lang="en-US" b="1" i="0" dirty="0">
                <a:solidFill>
                  <a:schemeClr val="tx1"/>
                </a:solidFill>
              </a:rPr>
              <a:t>Role</a:t>
            </a:r>
            <a:r>
              <a:rPr lang="en-US" b="0" i="0" dirty="0">
                <a:solidFill>
                  <a:schemeClr val="tx1"/>
                </a:solidFill>
              </a:rPr>
              <a:t> within their organization. The assigned role determines what permissions and access that individual has. </a:t>
            </a:r>
            <a:r>
              <a:rPr lang="en-US" b="1" i="0" dirty="0">
                <a:solidFill>
                  <a:schemeClr val="tx1"/>
                </a:solidFill>
              </a:rPr>
              <a:t>Roles </a:t>
            </a:r>
            <a:r>
              <a:rPr lang="en-US" b="0" i="0" dirty="0">
                <a:solidFill>
                  <a:schemeClr val="tx1"/>
                </a:solidFill>
              </a:rPr>
              <a:t>can also be assigned specific to a document (we’ll get into this in a few slides).</a:t>
            </a:r>
            <a:r>
              <a:rPr lang="en-US" b="1" i="0" dirty="0">
                <a:solidFill>
                  <a:schemeClr val="tx1"/>
                </a:solidFill>
              </a:rPr>
              <a:t> </a:t>
            </a:r>
            <a:r>
              <a:rPr lang="en-US" b="0" i="0" dirty="0">
                <a:solidFill>
                  <a:schemeClr val="tx1"/>
                </a:solidFill>
              </a:rPr>
              <a:t>We’ve got a great resource on our website that describes each role in the system and their role-based permissions in each status a document moves through.</a:t>
            </a:r>
            <a:endParaRPr lang="en-US" b="1" i="0" dirty="0">
              <a:solidFill>
                <a:schemeClr val="tx1"/>
              </a:solidFill>
            </a:endParaRPr>
          </a:p>
          <a:p>
            <a:pPr marL="171450" indent="-171450">
              <a:buFont typeface="Arial" panose="020B0604020202020204" pitchFamily="34" charset="0"/>
              <a:buChar char="•"/>
            </a:pPr>
            <a:endParaRPr lang="en-US" b="1" dirty="0">
              <a:solidFill>
                <a:schemeClr val="tx1"/>
              </a:solidFill>
            </a:endParaRPr>
          </a:p>
          <a:p>
            <a:pPr marL="171450" indent="-171450">
              <a:buFont typeface="Arial" panose="020B0604020202020204" pitchFamily="34" charset="0"/>
              <a:buChar char="•"/>
            </a:pPr>
            <a:r>
              <a:rPr lang="en-US" b="1" dirty="0">
                <a:solidFill>
                  <a:schemeClr val="tx1"/>
                </a:solidFill>
              </a:rPr>
              <a:t>“Document” </a:t>
            </a:r>
            <a:r>
              <a:rPr lang="en-US" dirty="0">
                <a:solidFill>
                  <a:schemeClr val="tx1"/>
                </a:solidFill>
              </a:rPr>
              <a:t>is a broad descriptor that includes applications (or the parent document that is home to the Grant Agreement and Grants Overview page, if awarded), performance reports (ENV, ACQ, GPA, GPB), materials and service reports (MSRs), payment requests, organizational compliance (OC), etc. </a:t>
            </a:r>
            <a:r>
              <a:rPr lang="en-US" b="1" dirty="0">
                <a:solidFill>
                  <a:schemeClr val="tx1"/>
                </a:solidFill>
              </a:rPr>
              <a:t>Documents</a:t>
            </a:r>
            <a:r>
              <a:rPr lang="en-US" dirty="0">
                <a:solidFill>
                  <a:schemeClr val="tx1"/>
                </a:solidFill>
              </a:rPr>
              <a:t> belong to a specific</a:t>
            </a:r>
            <a:r>
              <a:rPr lang="en-US" b="1" dirty="0">
                <a:solidFill>
                  <a:schemeClr val="tx1"/>
                </a:solidFill>
              </a:rPr>
              <a:t> Organization</a:t>
            </a:r>
            <a:r>
              <a:rPr lang="en-US" dirty="0">
                <a:solidFill>
                  <a:schemeClr val="tx1"/>
                </a:solidFill>
              </a:rPr>
              <a:t>.</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90A1B886-8946-4D9C-BABD-17B13655BA5E}" type="slidenum">
              <a:rPr lang="en-US" smtClean="0"/>
              <a:t>3</a:t>
            </a:fld>
            <a:endParaRPr lang="en-US"/>
          </a:p>
        </p:txBody>
      </p:sp>
    </p:spTree>
    <p:extLst>
      <p:ext uri="{BB962C8B-B14F-4D97-AF65-F5344CB8AC3E}">
        <p14:creationId xmlns:p14="http://schemas.microsoft.com/office/powerpoint/2010/main" val="210300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Now that we’ve got that our of our “system” (</a:t>
            </a:r>
            <a:r>
              <a:rPr lang="en-US" dirty="0" err="1">
                <a:solidFill>
                  <a:schemeClr val="tx1"/>
                </a:solidFill>
              </a:rPr>
              <a:t>haha</a:t>
            </a:r>
            <a:r>
              <a:rPr lang="en-US" dirty="0">
                <a:solidFill>
                  <a:schemeClr val="tx1"/>
                </a:solidFill>
              </a:rPr>
              <a:t>)… let’s chat about these new features!</a:t>
            </a:r>
          </a:p>
          <a:p>
            <a:endParaRPr lang="en-US" dirty="0">
              <a:solidFill>
                <a:schemeClr val="tx1"/>
              </a:solidFill>
            </a:endParaRPr>
          </a:p>
          <a:p>
            <a:r>
              <a:rPr lang="en-US" dirty="0">
                <a:solidFill>
                  <a:schemeClr val="tx1"/>
                </a:solidFill>
              </a:rPr>
              <a:t>This first one has been a needed upgrade to the system, and it’s finally here! Now there is a new process for adding users to documents in TDA-GO. </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First thing to preface before we begin, these instructions are for adding users that are already registered in the system. This will NOT work in adding persons who do not yet have a profile in TDA-GO. The steps to becoming a TDA-GO user is a separate process that must have occurred before we can add users to documents. Check out the “TDA-GO Reference Documents” section of the Implementation Manual webpage for How-</a:t>
            </a:r>
            <a:r>
              <a:rPr lang="en-US" dirty="0" err="1">
                <a:solidFill>
                  <a:schemeClr val="tx1"/>
                </a:solidFill>
              </a:rPr>
              <a:t>To’s</a:t>
            </a:r>
            <a:r>
              <a:rPr lang="en-US" dirty="0">
                <a:solidFill>
                  <a:schemeClr val="tx1"/>
                </a:solidFill>
              </a:rPr>
              <a:t> on learning and navigating the system.</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Secondly, there are two distinct processes for adding users to documents: 1) adding users within your own organization (city staff, for example) and 2) adding users from outside organizations (like consultants, grant writers, </a:t>
            </a:r>
            <a:r>
              <a:rPr lang="en-US" dirty="0" err="1">
                <a:solidFill>
                  <a:schemeClr val="tx1"/>
                </a:solidFill>
              </a:rPr>
              <a:t>etc</a:t>
            </a:r>
            <a:r>
              <a:rPr lang="en-US" dirty="0">
                <a:solidFill>
                  <a:schemeClr val="tx1"/>
                </a:solidFill>
              </a:rPr>
              <a:t>). We’re going to walk through each one step-by-step.</a:t>
            </a:r>
          </a:p>
        </p:txBody>
      </p:sp>
      <p:sp>
        <p:nvSpPr>
          <p:cNvPr id="4" name="Slide Number Placeholder 3"/>
          <p:cNvSpPr>
            <a:spLocks noGrp="1"/>
          </p:cNvSpPr>
          <p:nvPr>
            <p:ph type="sldNum" sz="quarter" idx="10"/>
          </p:nvPr>
        </p:nvSpPr>
        <p:spPr/>
        <p:txBody>
          <a:bodyPr/>
          <a:lstStyle/>
          <a:p>
            <a:fld id="{90A1B886-8946-4D9C-BABD-17B13655BA5E}" type="slidenum">
              <a:rPr lang="en-US" smtClean="0"/>
              <a:t>4</a:t>
            </a:fld>
            <a:endParaRPr lang="en-US"/>
          </a:p>
        </p:txBody>
      </p:sp>
    </p:spTree>
    <p:extLst>
      <p:ext uri="{BB962C8B-B14F-4D97-AF65-F5344CB8AC3E}">
        <p14:creationId xmlns:p14="http://schemas.microsoft.com/office/powerpoint/2010/main" val="116560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cover how to add users from your own organization first.</a:t>
            </a:r>
          </a:p>
          <a:p>
            <a:endParaRPr lang="en-US" baseline="0" dirty="0"/>
          </a:p>
          <a:p>
            <a:r>
              <a:rPr lang="en-US" baseline="0" dirty="0"/>
              <a:t>In this scenario, the City of Example was interested in applying for the upcoming 2022 FAST application cycle. The mayor is the authorized official for the organization, and they logged into TDA-GO and initiated the application. Soon after, the City hired Jane Doe as the city’s grant coordinator and successfully added her as a user within the city’s organization in TDA-GO. However, when Jane logged in, she’s unable to see/access the city’s ongoing FAST application. Why? </a:t>
            </a:r>
          </a:p>
          <a:p>
            <a:endParaRPr lang="en-US" baseline="0" dirty="0"/>
          </a:p>
          <a:p>
            <a:r>
              <a:rPr lang="en-US" baseline="0" dirty="0"/>
              <a:t>TDA-GO automatically assigns Grant Applicant users (like the AO &amp; PD roles, etc.) when the document is created. Who ever already belongs to the applicant organization gets added to the new application document. This automatic assignment only happens once; so, if users are added to the Grant Applicant’s organization </a:t>
            </a:r>
            <a:r>
              <a:rPr lang="en-US" i="1" baseline="0" dirty="0"/>
              <a:t>after</a:t>
            </a:r>
            <a:r>
              <a:rPr lang="en-US" i="0" baseline="0" dirty="0"/>
              <a:t> the document has been created, the system will not automatically add them to existing documents. </a:t>
            </a:r>
          </a:p>
          <a:p>
            <a:endParaRPr lang="en-US" i="0" baseline="0" dirty="0"/>
          </a:p>
          <a:p>
            <a:r>
              <a:rPr lang="en-US" i="0" baseline="0" dirty="0"/>
              <a:t>So… how can Jane Doe with the City of Example get access to this document?</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5</a:t>
            </a:fld>
            <a:endParaRPr lang="en-US"/>
          </a:p>
        </p:txBody>
      </p:sp>
    </p:spTree>
    <p:extLst>
      <p:ext uri="{BB962C8B-B14F-4D97-AF65-F5344CB8AC3E}">
        <p14:creationId xmlns:p14="http://schemas.microsoft.com/office/powerpoint/2010/main" val="369534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In our example, the Mayor is the only other user within the city’s organization. So these steps will be completed by the Mayor. Once they’ve logged in and navigated to their 2022 FAST application document, the Mayor find “add/edit people” within the blue navigation menu to the left. Once there, click the “+” sign to the right and select “Add user from MY organization” **</a:t>
            </a:r>
          </a:p>
          <a:p>
            <a:endParaRPr lang="en-US" baseline="0" dirty="0"/>
          </a:p>
          <a:p>
            <a:r>
              <a:rPr lang="en-US" baseline="0" dirty="0"/>
              <a:t>**quick disclosure, if you navigate to this section before next week, the drop-down menu will have slightly different language. This should be addressed by next week and will then be consistent with today’s presentation.</a:t>
            </a:r>
          </a:p>
        </p:txBody>
      </p:sp>
      <p:sp>
        <p:nvSpPr>
          <p:cNvPr id="4" name="Slide Number Placeholder 3"/>
          <p:cNvSpPr>
            <a:spLocks noGrp="1"/>
          </p:cNvSpPr>
          <p:nvPr>
            <p:ph type="sldNum" sz="quarter" idx="10"/>
          </p:nvPr>
        </p:nvSpPr>
        <p:spPr/>
        <p:txBody>
          <a:bodyPr/>
          <a:lstStyle/>
          <a:p>
            <a:fld id="{90A1B886-8946-4D9C-BABD-17B13655BA5E}" type="slidenum">
              <a:rPr lang="en-US" smtClean="0"/>
              <a:t>6</a:t>
            </a:fld>
            <a:endParaRPr lang="en-US"/>
          </a:p>
        </p:txBody>
      </p:sp>
    </p:spTree>
    <p:extLst>
      <p:ext uri="{BB962C8B-B14F-4D97-AF65-F5344CB8AC3E}">
        <p14:creationId xmlns:p14="http://schemas.microsoft.com/office/powerpoint/2010/main" val="141434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“Add Document User Search” will pop-up. Search for user by Role or Name. So the Mayor might type “Jane” into the name field, or select “Project Director” under role field. Click enter and check out the results. Find the correct user and select the appropriate document role from the drop-down menu.** Click Save, and you’re done!</a:t>
            </a:r>
          </a:p>
          <a:p>
            <a:endParaRPr lang="en-US" dirty="0"/>
          </a:p>
          <a:p>
            <a:r>
              <a:rPr lang="en-US" dirty="0"/>
              <a:t>Let’s talk about Document Role for a minute… Document role just sets the permissions that each user will have in a specific document. So, while Jane Doe is a PD within the Organization, the system doesn’t automatically decide her Document Role when we use this process to add users to a document. Therefore, when manually adding users to a document make sure the role selected mirrors the role listed in parenthesis.</a:t>
            </a:r>
          </a:p>
        </p:txBody>
      </p:sp>
      <p:sp>
        <p:nvSpPr>
          <p:cNvPr id="4" name="Slide Number Placeholder 3"/>
          <p:cNvSpPr>
            <a:spLocks noGrp="1"/>
          </p:cNvSpPr>
          <p:nvPr>
            <p:ph type="sldNum" sz="quarter" idx="10"/>
          </p:nvPr>
        </p:nvSpPr>
        <p:spPr/>
        <p:txBody>
          <a:bodyPr/>
          <a:lstStyle/>
          <a:p>
            <a:fld id="{90A1B886-8946-4D9C-BABD-17B13655BA5E}" type="slidenum">
              <a:rPr lang="en-US" smtClean="0"/>
              <a:t>7</a:t>
            </a:fld>
            <a:endParaRPr lang="en-US"/>
          </a:p>
        </p:txBody>
      </p:sp>
    </p:spTree>
    <p:extLst>
      <p:ext uri="{BB962C8B-B14F-4D97-AF65-F5344CB8AC3E}">
        <p14:creationId xmlns:p14="http://schemas.microsoft.com/office/powerpoint/2010/main" val="67994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gears, how do we add users to a document from an outside organization?</a:t>
            </a:r>
          </a:p>
          <a:p>
            <a:endParaRPr lang="en-US" dirty="0"/>
          </a:p>
          <a:p>
            <a:r>
              <a:rPr lang="en-US" dirty="0"/>
              <a:t>Back to our scenario: Now, the Mayor and Jane Doe have access to the city’s 2022 FAST application document. The city recently selected a grant administrator to assist with application prep and administrative services, if funded. Since Awesome Administrators, Inc. is a separate Organization in TDA-GO, their users do not belong to the City’s organizational profile (which is a good thing). How can staff from Awesome Administrators get access to the document?</a:t>
            </a:r>
          </a:p>
        </p:txBody>
      </p:sp>
      <p:sp>
        <p:nvSpPr>
          <p:cNvPr id="4" name="Slide Number Placeholder 3"/>
          <p:cNvSpPr>
            <a:spLocks noGrp="1"/>
          </p:cNvSpPr>
          <p:nvPr>
            <p:ph type="sldNum" sz="quarter" idx="10"/>
          </p:nvPr>
        </p:nvSpPr>
        <p:spPr/>
        <p:txBody>
          <a:bodyPr/>
          <a:lstStyle/>
          <a:p>
            <a:fld id="{90A1B886-8946-4D9C-BABD-17B13655BA5E}" type="slidenum">
              <a:rPr lang="en-US" smtClean="0"/>
              <a:t>8</a:t>
            </a:fld>
            <a:endParaRPr lang="en-US"/>
          </a:p>
        </p:txBody>
      </p:sp>
    </p:spTree>
    <p:extLst>
      <p:ext uri="{BB962C8B-B14F-4D97-AF65-F5344CB8AC3E}">
        <p14:creationId xmlns:p14="http://schemas.microsoft.com/office/powerpoint/2010/main" val="1697433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Remembering that both the Mayor and Jane Doe have access to this document, either person could complete these steps. Once successfully navigated to the document, again find “add/edit people” in the blue navigation menu. Click the “+” sign to the right and select “Invite user from Other Organization” **</a:t>
            </a:r>
          </a:p>
          <a:p>
            <a:endParaRPr lang="en-US" dirty="0"/>
          </a:p>
          <a:p>
            <a:r>
              <a:rPr lang="en-US" dirty="0"/>
              <a:t>** again, same disclaimer as before… slightly different language in drop-down menu until next week’s update.</a:t>
            </a:r>
          </a:p>
        </p:txBody>
      </p:sp>
      <p:sp>
        <p:nvSpPr>
          <p:cNvPr id="4" name="Slide Number Placeholder 3"/>
          <p:cNvSpPr>
            <a:spLocks noGrp="1"/>
          </p:cNvSpPr>
          <p:nvPr>
            <p:ph type="sldNum" sz="quarter" idx="10"/>
          </p:nvPr>
        </p:nvSpPr>
        <p:spPr/>
        <p:txBody>
          <a:bodyPr/>
          <a:lstStyle/>
          <a:p>
            <a:fld id="{90A1B886-8946-4D9C-BABD-17B13655BA5E}" type="slidenum">
              <a:rPr lang="en-US" smtClean="0"/>
              <a:t>9</a:t>
            </a:fld>
            <a:endParaRPr lang="en-US"/>
          </a:p>
        </p:txBody>
      </p:sp>
    </p:spTree>
    <p:extLst>
      <p:ext uri="{BB962C8B-B14F-4D97-AF65-F5344CB8AC3E}">
        <p14:creationId xmlns:p14="http://schemas.microsoft.com/office/powerpoint/2010/main" val="77765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333A467-4077-42B4-BD64-4B370ED5E440}" type="slidenum">
              <a:rPr lang="en-US" smtClean="0"/>
              <a:pPr>
                <a:defRPr/>
              </a:pPr>
              <a:t>‹#›</a:t>
            </a:fld>
            <a:endParaRPr lang="en-US" dirty="0"/>
          </a:p>
        </p:txBody>
      </p:sp>
    </p:spTree>
    <p:extLst>
      <p:ext uri="{BB962C8B-B14F-4D97-AF65-F5344CB8AC3E}">
        <p14:creationId xmlns:p14="http://schemas.microsoft.com/office/powerpoint/2010/main" val="21737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5007C3E-3F5D-48E0-8D54-D3D4003785C0}" type="slidenum">
              <a:rPr lang="en-US" smtClean="0"/>
              <a:pPr>
                <a:defRPr/>
              </a:pPr>
              <a:t>‹#›</a:t>
            </a:fld>
            <a:endParaRPr lang="en-US" dirty="0"/>
          </a:p>
        </p:txBody>
      </p:sp>
    </p:spTree>
    <p:extLst>
      <p:ext uri="{BB962C8B-B14F-4D97-AF65-F5344CB8AC3E}">
        <p14:creationId xmlns:p14="http://schemas.microsoft.com/office/powerpoint/2010/main" val="279637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0AE6785-233F-4ED1-9B95-A1331D4934D8}" type="slidenum">
              <a:rPr lang="en-US" smtClean="0"/>
              <a:pPr>
                <a:defRPr/>
              </a:pPr>
              <a:t>‹#›</a:t>
            </a:fld>
            <a:endParaRPr lang="en-US" dirty="0"/>
          </a:p>
        </p:txBody>
      </p:sp>
    </p:spTree>
    <p:extLst>
      <p:ext uri="{BB962C8B-B14F-4D97-AF65-F5344CB8AC3E}">
        <p14:creationId xmlns:p14="http://schemas.microsoft.com/office/powerpoint/2010/main" val="257762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A16CCC6-14F3-4CE3-B8D9-9B1F218C7462}" type="slidenum">
              <a:rPr lang="en-US" smtClean="0"/>
              <a:pPr>
                <a:defRPr/>
              </a:pPr>
              <a:t>‹#›</a:t>
            </a:fld>
            <a:endParaRPr lang="en-US" dirty="0"/>
          </a:p>
        </p:txBody>
      </p:sp>
    </p:spTree>
    <p:extLst>
      <p:ext uri="{BB962C8B-B14F-4D97-AF65-F5344CB8AC3E}">
        <p14:creationId xmlns:p14="http://schemas.microsoft.com/office/powerpoint/2010/main" val="46306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1804F898-55BD-4336-8C23-AFAF3D2DC9A4}" type="slidenum">
              <a:rPr lang="en-US" smtClean="0"/>
              <a:pPr>
                <a:defRPr/>
              </a:pPr>
              <a:t>‹#›</a:t>
            </a:fld>
            <a:endParaRPr lang="en-US" dirty="0"/>
          </a:p>
        </p:txBody>
      </p:sp>
    </p:spTree>
    <p:extLst>
      <p:ext uri="{BB962C8B-B14F-4D97-AF65-F5344CB8AC3E}">
        <p14:creationId xmlns:p14="http://schemas.microsoft.com/office/powerpoint/2010/main" val="153345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AA490D8C-341B-4586-8F95-E64429690972}" type="slidenum">
              <a:rPr lang="en-US" smtClean="0"/>
              <a:pPr>
                <a:defRPr/>
              </a:pPr>
              <a:t>‹#›</a:t>
            </a:fld>
            <a:endParaRPr lang="en-US" dirty="0"/>
          </a:p>
        </p:txBody>
      </p:sp>
    </p:spTree>
    <p:extLst>
      <p:ext uri="{BB962C8B-B14F-4D97-AF65-F5344CB8AC3E}">
        <p14:creationId xmlns:p14="http://schemas.microsoft.com/office/powerpoint/2010/main" val="4283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Slide &lt;#&gt; of</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7652E8E-824C-4635-A0D4-26F6258DC4C5}" type="slidenum">
              <a:rPr lang="en-US" smtClean="0"/>
              <a:pPr>
                <a:defRPr/>
              </a:pPr>
              <a:t>‹#›</a:t>
            </a:fld>
            <a:endParaRPr lang="en-US" dirty="0"/>
          </a:p>
        </p:txBody>
      </p:sp>
    </p:spTree>
    <p:extLst>
      <p:ext uri="{BB962C8B-B14F-4D97-AF65-F5344CB8AC3E}">
        <p14:creationId xmlns:p14="http://schemas.microsoft.com/office/powerpoint/2010/main" val="35076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Slide &lt;#&gt; of</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E4AC3DBC-80C4-42C5-9205-C6C47B097FD6}" type="slidenum">
              <a:rPr lang="en-US" smtClean="0"/>
              <a:pPr>
                <a:defRPr/>
              </a:pPr>
              <a:t>‹#›</a:t>
            </a:fld>
            <a:endParaRPr lang="en-US" dirty="0"/>
          </a:p>
        </p:txBody>
      </p:sp>
    </p:spTree>
    <p:extLst>
      <p:ext uri="{BB962C8B-B14F-4D97-AF65-F5344CB8AC3E}">
        <p14:creationId xmlns:p14="http://schemas.microsoft.com/office/powerpoint/2010/main" val="137114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11DE3553-A525-4E9F-AA24-642396A8CC25}" type="slidenum">
              <a:rPr lang="en-US" smtClean="0"/>
              <a:pPr>
                <a:defRPr/>
              </a:pPr>
              <a:t>‹#›</a:t>
            </a:fld>
            <a:endParaRPr lang="en-US" dirty="0"/>
          </a:p>
        </p:txBody>
      </p:sp>
    </p:spTree>
    <p:extLst>
      <p:ext uri="{BB962C8B-B14F-4D97-AF65-F5344CB8AC3E}">
        <p14:creationId xmlns:p14="http://schemas.microsoft.com/office/powerpoint/2010/main" val="505931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1743D7E2-C1EB-4313-9BBF-7397D87A278A}" type="slidenum">
              <a:rPr lang="en-US" smtClean="0"/>
              <a:pPr>
                <a:defRPr/>
              </a:pPr>
              <a:t>‹#›</a:t>
            </a:fld>
            <a:endParaRPr lang="en-US" dirty="0"/>
          </a:p>
        </p:txBody>
      </p:sp>
    </p:spTree>
    <p:extLst>
      <p:ext uri="{BB962C8B-B14F-4D97-AF65-F5344CB8AC3E}">
        <p14:creationId xmlns:p14="http://schemas.microsoft.com/office/powerpoint/2010/main" val="236731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8A53B6B-8A30-4F31-A802-687EBA151BC2}" type="slidenum">
              <a:rPr lang="en-US" smtClean="0"/>
              <a:pPr>
                <a:defRPr/>
              </a:pPr>
              <a:t>‹#›</a:t>
            </a:fld>
            <a:endParaRPr lang="en-US" dirty="0"/>
          </a:p>
        </p:txBody>
      </p:sp>
    </p:spTree>
    <p:extLst>
      <p:ext uri="{BB962C8B-B14F-4D97-AF65-F5344CB8AC3E}">
        <p14:creationId xmlns:p14="http://schemas.microsoft.com/office/powerpoint/2010/main" val="418348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733226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Slide &lt;#&gt; of</a:t>
            </a:r>
          </a:p>
        </p:txBody>
      </p:sp>
      <p:sp>
        <p:nvSpPr>
          <p:cNvPr id="7" name="Rectangle 6"/>
          <p:cNvSpPr/>
          <p:nvPr userDrawn="1"/>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9" name="Rectangle 8"/>
          <p:cNvSpPr/>
          <p:nvPr userDrawn="1"/>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0" name="Picture 9"/>
          <p:cNvPicPr>
            <a:picLocks noChangeAspect="1"/>
          </p:cNvPicPr>
          <p:nvPr userDrawn="1"/>
        </p:nvPicPr>
        <p:blipFill rotWithShape="1">
          <a:blip r:embed="rId1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Tree>
    <p:extLst>
      <p:ext uri="{BB962C8B-B14F-4D97-AF65-F5344CB8AC3E}">
        <p14:creationId xmlns:p14="http://schemas.microsoft.com/office/powerpoint/2010/main" val="230622813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9.png"/><Relationship Id="rId18" Type="http://schemas.openxmlformats.org/officeDocument/2006/relationships/customXml" Target="../ink/ink10.xml"/><Relationship Id="rId26" Type="http://schemas.openxmlformats.org/officeDocument/2006/relationships/image" Target="../media/image3.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customXml" Target="../ink/ink7.xml"/><Relationship Id="rId17" Type="http://schemas.openxmlformats.org/officeDocument/2006/relationships/image" Target="../media/image21.png"/><Relationship Id="rId25" Type="http://schemas.openxmlformats.org/officeDocument/2006/relationships/image" Target="../media/image25.png"/><Relationship Id="rId2" Type="http://schemas.openxmlformats.org/officeDocument/2006/relationships/audio" Target="../media/media17.m4a"/><Relationship Id="rId16" Type="http://schemas.openxmlformats.org/officeDocument/2006/relationships/customXml" Target="../ink/ink9.xml"/><Relationship Id="rId20" Type="http://schemas.openxmlformats.org/officeDocument/2006/relationships/customXml" Target="../ink/ink11.xml"/><Relationship Id="rId1" Type="http://schemas.microsoft.com/office/2007/relationships/media" Target="../media/media17.m4a"/><Relationship Id="rId6" Type="http://schemas.openxmlformats.org/officeDocument/2006/relationships/image" Target="../media/image5.png"/><Relationship Id="rId11" Type="http://schemas.openxmlformats.org/officeDocument/2006/relationships/image" Target="../media/image18.png"/><Relationship Id="rId24" Type="http://schemas.openxmlformats.org/officeDocument/2006/relationships/customXml" Target="../ink/ink13.xml"/><Relationship Id="rId5" Type="http://schemas.openxmlformats.org/officeDocument/2006/relationships/image" Target="../media/image1.png"/><Relationship Id="rId15" Type="http://schemas.openxmlformats.org/officeDocument/2006/relationships/image" Target="../media/image20.png"/><Relationship Id="rId23" Type="http://schemas.openxmlformats.org/officeDocument/2006/relationships/image" Target="../media/image24.png"/><Relationship Id="rId10" Type="http://schemas.openxmlformats.org/officeDocument/2006/relationships/customXml" Target="../ink/ink6.xml"/><Relationship Id="rId19" Type="http://schemas.openxmlformats.org/officeDocument/2006/relationships/image" Target="../media/image22.png"/><Relationship Id="rId4" Type="http://schemas.openxmlformats.org/officeDocument/2006/relationships/notesSlide" Target="../notesSlides/notesSlide17.xml"/><Relationship Id="rId9" Type="http://schemas.openxmlformats.org/officeDocument/2006/relationships/image" Target="../media/image17.png"/><Relationship Id="rId14" Type="http://schemas.openxmlformats.org/officeDocument/2006/relationships/customXml" Target="../ink/ink8.xml"/><Relationship Id="rId22" Type="http://schemas.openxmlformats.org/officeDocument/2006/relationships/customXml" Target="../ink/ink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png"/><Relationship Id="rId5" Type="http://schemas.openxmlformats.org/officeDocument/2006/relationships/hyperlink" Target="https://form.jotform.com/220934442660049"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customXml" Target="../ink/ink1.xml"/><Relationship Id="rId12"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11" Type="http://schemas.openxmlformats.org/officeDocument/2006/relationships/customXml" Target="../ink/ink3.xml"/><Relationship Id="rId5" Type="http://schemas.openxmlformats.org/officeDocument/2006/relationships/image" Target="../media/image1.png"/><Relationship Id="rId10" Type="http://schemas.openxmlformats.org/officeDocument/2006/relationships/image" Target="../media/image70.png"/><Relationship Id="rId4" Type="http://schemas.openxmlformats.org/officeDocument/2006/relationships/notesSlide" Target="../notesSlides/notesSlide7.xml"/><Relationship Id="rId9"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5" name="Rectangle 4"/>
          <p:cNvSpPr/>
          <p:nvPr/>
        </p:nvSpPr>
        <p:spPr>
          <a:xfrm>
            <a:off x="0" y="4307306"/>
            <a:ext cx="9144000" cy="2550695"/>
          </a:xfrm>
          <a:prstGeom prst="rect">
            <a:avLst/>
          </a:prstGeom>
          <a:solidFill>
            <a:srgbClr val="2C318D"/>
          </a:solidFill>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1033" y="677335"/>
            <a:ext cx="8121931" cy="2616199"/>
          </a:xfrm>
          <a:prstGeom prst="rect">
            <a:avLst/>
          </a:prstGeom>
        </p:spPr>
      </p:pic>
      <p:sp>
        <p:nvSpPr>
          <p:cNvPr id="7" name="Rectangle 6"/>
          <p:cNvSpPr/>
          <p:nvPr/>
        </p:nvSpPr>
        <p:spPr>
          <a:xfrm>
            <a:off x="-2" y="4305348"/>
            <a:ext cx="9144002" cy="61137"/>
          </a:xfrm>
          <a:prstGeom prst="rect">
            <a:avLst/>
          </a:prstGeom>
          <a:solidFill>
            <a:srgbClr val="BF994A"/>
          </a:solidFill>
          <a:ln w="12700" cap="flat" cmpd="sng" algn="ctr">
            <a:noFill/>
            <a:prstDash val="solid"/>
            <a:miter lim="800000"/>
          </a:ln>
          <a:effectLst/>
        </p:spPr>
        <p:txBody>
          <a:bodyPr lIns="38405" tIns="19202" rIns="38405" bIns="19202" rtlCol="0" anchor="ctr"/>
          <a:lstStyle/>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334366"/>
              </a:solidFill>
              <a:effectLst/>
              <a:uLnTx/>
              <a:uFillTx/>
              <a:latin typeface="Calibri" panose="020F0502020204030204"/>
              <a:ea typeface="+mn-ea"/>
              <a:cs typeface="+mn-cs"/>
            </a:endParaRPr>
          </a:p>
        </p:txBody>
      </p:sp>
      <p:sp>
        <p:nvSpPr>
          <p:cNvPr id="2" name="TextBox 1"/>
          <p:cNvSpPr txBox="1"/>
          <p:nvPr/>
        </p:nvSpPr>
        <p:spPr>
          <a:xfrm>
            <a:off x="179149" y="4495800"/>
            <a:ext cx="8763000" cy="1766830"/>
          </a:xfrm>
          <a:prstGeom prst="rect">
            <a:avLst/>
          </a:prstGeom>
          <a:noFill/>
        </p:spPr>
        <p:txBody>
          <a:bodyPr wrap="square" rtlCol="0">
            <a:spAutoFit/>
          </a:bodyPr>
          <a:lstStyle/>
          <a:p>
            <a:pPr algn="ctr">
              <a:lnSpc>
                <a:spcPct val="150000"/>
              </a:lnSpc>
            </a:pPr>
            <a:r>
              <a:rPr lang="en-US" sz="2400" b="1" dirty="0">
                <a:solidFill>
                  <a:srgbClr val="D5B52F"/>
                </a:solidFill>
                <a:latin typeface="Arial" panose="020B0604020202020204" pitchFamily="34" charset="0"/>
                <a:cs typeface="Arial" panose="020B0604020202020204" pitchFamily="34" charset="0"/>
              </a:rPr>
              <a:t>Texas Community Development Block Grant Program</a:t>
            </a:r>
          </a:p>
          <a:p>
            <a:pPr algn="ctr">
              <a:lnSpc>
                <a:spcPct val="150000"/>
              </a:lnSpc>
            </a:pPr>
            <a:r>
              <a:rPr lang="en-US" sz="2400" b="1" dirty="0">
                <a:solidFill>
                  <a:srgbClr val="D5B52F"/>
                </a:solidFill>
                <a:latin typeface="Arial" panose="020B0604020202020204" pitchFamily="34" charset="0"/>
                <a:cs typeface="Arial" panose="020B0604020202020204" pitchFamily="34" charset="0"/>
              </a:rPr>
              <a:t> </a:t>
            </a:r>
          </a:p>
          <a:p>
            <a:pPr algn="ctr">
              <a:lnSpc>
                <a:spcPct val="150000"/>
              </a:lnSpc>
            </a:pPr>
            <a:r>
              <a:rPr lang="en-US" sz="2800" b="1" dirty="0">
                <a:solidFill>
                  <a:srgbClr val="D5B52F"/>
                </a:solidFill>
                <a:latin typeface="Arial" panose="020B0604020202020204" pitchFamily="34" charset="0"/>
                <a:cs typeface="Arial" panose="020B0604020202020204" pitchFamily="34" charset="0"/>
              </a:rPr>
              <a:t>New Features in TDA-GO!</a:t>
            </a:r>
          </a:p>
        </p:txBody>
      </p:sp>
      <p:pic>
        <p:nvPicPr>
          <p:cNvPr id="3" name="Audio 2">
            <a:hlinkClick r:id="" action="ppaction://media"/>
            <a:extLst>
              <a:ext uri="{FF2B5EF4-FFF2-40B4-BE49-F238E27FC236}">
                <a16:creationId xmlns:a16="http://schemas.microsoft.com/office/drawing/2014/main" id="{1B2CEABF-D070-437E-A994-DCD866EC2A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3328029"/>
      </p:ext>
    </p:extLst>
  </p:cSld>
  <p:clrMapOvr>
    <a:masterClrMapping/>
  </p:clrMapOvr>
  <mc:AlternateContent xmlns:mc="http://schemas.openxmlformats.org/markup-compatibility/2006">
    <mc:Choice xmlns:p14="http://schemas.microsoft.com/office/powerpoint/2010/main" Requires="p14">
      <p:transition spd="slow" p14:dur="2000" advTm="12055"/>
    </mc:Choice>
    <mc:Fallback>
      <p:transition spd="slow" advTm="12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flipV="1">
            <a:off x="0" y="1094877"/>
            <a:ext cx="71628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34428" y="1358892"/>
            <a:ext cx="8528572" cy="1841508"/>
          </a:xfrm>
        </p:spPr>
        <p:txBody>
          <a:bodyPr>
            <a:normAutofit lnSpcReduction="10000"/>
          </a:bodyPr>
          <a:lstStyle/>
          <a:p>
            <a:pPr marL="514350" indent="-514350">
              <a:spcBef>
                <a:spcPts val="0"/>
              </a:spcBef>
              <a:buSzPct val="100000"/>
              <a:buFont typeface="+mj-lt"/>
              <a:buAutoNum type="arabicPeriod" startAt="5"/>
            </a:pPr>
            <a:r>
              <a:rPr lang="en-US" sz="3000" dirty="0">
                <a:latin typeface="Arial" panose="020B0604020202020204" pitchFamily="34" charset="0"/>
                <a:cs typeface="Arial" panose="020B0604020202020204" pitchFamily="34" charset="0"/>
              </a:rPr>
              <a:t>Enter email address of user to be invited*</a:t>
            </a:r>
          </a:p>
          <a:p>
            <a:pPr marL="514350" indent="-514350">
              <a:spcBef>
                <a:spcPts val="0"/>
              </a:spcBef>
              <a:buSzPct val="100000"/>
              <a:buFont typeface="+mj-lt"/>
              <a:buAutoNum type="arabicPeriod" startAt="5"/>
            </a:pPr>
            <a:r>
              <a:rPr lang="en-US" sz="3000" dirty="0">
                <a:latin typeface="Arial" panose="020B0604020202020204" pitchFamily="34" charset="0"/>
                <a:cs typeface="Arial" panose="020B0604020202020204" pitchFamily="34" charset="0"/>
              </a:rPr>
              <a:t>Select appropriate </a:t>
            </a:r>
            <a:r>
              <a:rPr lang="en-US" sz="3000" i="1" dirty="0">
                <a:solidFill>
                  <a:schemeClr val="tx2">
                    <a:lumMod val="60000"/>
                    <a:lumOff val="40000"/>
                  </a:schemeClr>
                </a:solidFill>
                <a:latin typeface="Arial" panose="020B0604020202020204" pitchFamily="34" charset="0"/>
                <a:cs typeface="Arial" panose="020B0604020202020204" pitchFamily="34" charset="0"/>
              </a:rPr>
              <a:t>Role</a:t>
            </a:r>
            <a:r>
              <a:rPr lang="en-US" sz="3000" dirty="0">
                <a:latin typeface="Arial" panose="020B0604020202020204" pitchFamily="34" charset="0"/>
                <a:cs typeface="Arial" panose="020B0604020202020204" pitchFamily="34" charset="0"/>
              </a:rPr>
              <a:t>** from dropdown menu.</a:t>
            </a:r>
          </a:p>
          <a:p>
            <a:pPr marL="514350" indent="-514350">
              <a:spcBef>
                <a:spcPts val="0"/>
              </a:spcBef>
              <a:buSzPct val="100000"/>
              <a:buFont typeface="+mj-lt"/>
              <a:buAutoNum type="arabicPeriod" startAt="5"/>
            </a:pPr>
            <a:r>
              <a:rPr lang="en-US" sz="3000" dirty="0">
                <a:latin typeface="Arial" panose="020B0604020202020204" pitchFamily="34" charset="0"/>
                <a:cs typeface="Arial" panose="020B0604020202020204" pitchFamily="34" charset="0"/>
              </a:rPr>
              <a:t>Click </a:t>
            </a:r>
            <a:r>
              <a:rPr lang="en-US" sz="3000" i="1" dirty="0">
                <a:solidFill>
                  <a:schemeClr val="tx2">
                    <a:lumMod val="60000"/>
                    <a:lumOff val="40000"/>
                  </a:schemeClr>
                </a:solidFill>
                <a:latin typeface="Arial" panose="020B0604020202020204" pitchFamily="34" charset="0"/>
                <a:cs typeface="Arial" panose="020B0604020202020204" pitchFamily="34" charset="0"/>
              </a:rPr>
              <a:t>Save</a:t>
            </a:r>
            <a:endParaRPr lang="en-US" sz="30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815D66-4AB0-4F0E-96BB-3FCBFC2FA80C}"/>
              </a:ext>
            </a:extLst>
          </p:cNvPr>
          <p:cNvSpPr txBox="1"/>
          <p:nvPr/>
        </p:nvSpPr>
        <p:spPr>
          <a:xfrm>
            <a:off x="76200" y="5377789"/>
            <a:ext cx="9067799" cy="1384995"/>
          </a:xfrm>
          <a:prstGeom prst="rect">
            <a:avLst/>
          </a:prstGeom>
          <a:noFill/>
        </p:spPr>
        <p:txBody>
          <a:bodyPr wrap="square" rtlCol="0">
            <a:spAutoFit/>
          </a:bodyPr>
          <a:lstStyle/>
          <a:p>
            <a:r>
              <a:rPr lang="en-US" sz="1800" dirty="0">
                <a:solidFill>
                  <a:srgbClr val="FF0000"/>
                </a:solidFill>
                <a:latin typeface="Arial" panose="020B0604020202020204" pitchFamily="34" charset="0"/>
                <a:cs typeface="Arial" panose="020B0604020202020204" pitchFamily="34" charset="0"/>
              </a:rPr>
              <a:t>*Email address MUST match email associated with consultant user’s TDA-GO account </a:t>
            </a:r>
            <a:r>
              <a:rPr lang="en-US" sz="1800" u="sng" dirty="0">
                <a:solidFill>
                  <a:srgbClr val="FF0000"/>
                </a:solidFill>
                <a:latin typeface="Arial" panose="020B0604020202020204" pitchFamily="34" charset="0"/>
                <a:cs typeface="Arial" panose="020B0604020202020204" pitchFamily="34" charset="0"/>
              </a:rPr>
              <a:t>or this will not work</a:t>
            </a:r>
            <a:r>
              <a:rPr lang="en-US" sz="1800" dirty="0">
                <a:solidFill>
                  <a:srgbClr val="FF0000"/>
                </a:solidFill>
                <a:latin typeface="Arial" panose="020B0604020202020204" pitchFamily="34" charset="0"/>
                <a:cs typeface="Arial" panose="020B0604020202020204" pitchFamily="34" charset="0"/>
              </a:rPr>
              <a:t>.</a:t>
            </a:r>
          </a:p>
          <a:p>
            <a:endParaRPr lang="en-US" sz="1200" dirty="0">
              <a:solidFill>
                <a:srgbClr val="FF0000"/>
              </a:solidFill>
              <a:latin typeface="Arial" panose="020B0604020202020204" pitchFamily="34" charset="0"/>
              <a:cs typeface="Arial" panose="020B0604020202020204" pitchFamily="34" charset="0"/>
            </a:endParaRPr>
          </a:p>
          <a:p>
            <a:r>
              <a:rPr lang="en-US" sz="1800" dirty="0">
                <a:solidFill>
                  <a:srgbClr val="FF0000"/>
                </a:solidFill>
                <a:latin typeface="Arial" panose="020B0604020202020204" pitchFamily="34" charset="0"/>
                <a:cs typeface="Arial" panose="020B0604020202020204" pitchFamily="34" charset="0"/>
              </a:rPr>
              <a:t>**Only </a:t>
            </a:r>
            <a:r>
              <a:rPr lang="en-US" sz="1800" b="1" dirty="0">
                <a:solidFill>
                  <a:srgbClr val="FF0000"/>
                </a:solidFill>
                <a:latin typeface="Arial" panose="020B0604020202020204" pitchFamily="34" charset="0"/>
                <a:cs typeface="Arial" panose="020B0604020202020204" pitchFamily="34" charset="0"/>
              </a:rPr>
              <a:t>Consultant</a:t>
            </a:r>
            <a:r>
              <a:rPr lang="en-US" sz="1800" dirty="0">
                <a:solidFill>
                  <a:srgbClr val="FF0000"/>
                </a:solidFill>
                <a:latin typeface="Arial" panose="020B0604020202020204" pitchFamily="34" charset="0"/>
                <a:cs typeface="Arial" panose="020B0604020202020204" pitchFamily="34" charset="0"/>
              </a:rPr>
              <a:t> or </a:t>
            </a:r>
            <a:r>
              <a:rPr lang="en-US" sz="1800" b="1" dirty="0">
                <a:solidFill>
                  <a:srgbClr val="FF0000"/>
                </a:solidFill>
                <a:latin typeface="Arial" panose="020B0604020202020204" pitchFamily="34" charset="0"/>
                <a:cs typeface="Arial" panose="020B0604020202020204" pitchFamily="34" charset="0"/>
              </a:rPr>
              <a:t>Grant Recipient Viewer </a:t>
            </a:r>
            <a:r>
              <a:rPr lang="en-US" sz="1800" dirty="0">
                <a:solidFill>
                  <a:srgbClr val="FF0000"/>
                </a:solidFill>
                <a:latin typeface="Arial" panose="020B0604020202020204" pitchFamily="34" charset="0"/>
                <a:cs typeface="Arial" panose="020B0604020202020204" pitchFamily="34" charset="0"/>
              </a:rPr>
              <a:t>roles may be selected. Failure to select appropriate role may result in disallowed costs or revocation of Admin Certification.</a:t>
            </a:r>
            <a:endParaRPr lang="en-US" sz="4400" dirty="0"/>
          </a:p>
        </p:txBody>
      </p:sp>
      <p:sp>
        <p:nvSpPr>
          <p:cNvPr id="15" name="TextBox 14">
            <a:extLst>
              <a:ext uri="{FF2B5EF4-FFF2-40B4-BE49-F238E27FC236}">
                <a16:creationId xmlns:a16="http://schemas.microsoft.com/office/drawing/2014/main" id="{7497D9C1-04C5-4F5F-9083-A5224B6B7D34}"/>
              </a:ext>
            </a:extLst>
          </p:cNvPr>
          <p:cNvSpPr txBox="1"/>
          <p:nvPr/>
        </p:nvSpPr>
        <p:spPr>
          <a:xfrm>
            <a:off x="915064" y="436909"/>
            <a:ext cx="7162800" cy="469666"/>
          </a:xfrm>
          <a:prstGeom prst="rect">
            <a:avLst/>
          </a:prstGeom>
          <a:noFill/>
        </p:spPr>
        <p:txBody>
          <a:bodyPr wrap="square" lIns="38405" tIns="19202" rIns="38405" bIns="19202" rtlCol="0">
            <a:spAutoFit/>
          </a:bodyPr>
          <a:lstStyle/>
          <a:p>
            <a:r>
              <a:rPr lang="en-US" sz="2800" b="1" dirty="0">
                <a:solidFill>
                  <a:srgbClr val="1E3C78"/>
                </a:solidFill>
                <a:latin typeface="Arial" panose="020B0604020202020204" pitchFamily="34" charset="0"/>
                <a:ea typeface="Playfair Display" charset="0"/>
                <a:cs typeface="Arial" panose="020B0604020202020204" pitchFamily="34" charset="0"/>
              </a:rPr>
              <a:t>Add Users from OTHER Organization</a:t>
            </a:r>
          </a:p>
        </p:txBody>
      </p:sp>
      <p:pic>
        <p:nvPicPr>
          <p:cNvPr id="3" name="Picture 2">
            <a:extLst>
              <a:ext uri="{FF2B5EF4-FFF2-40B4-BE49-F238E27FC236}">
                <a16:creationId xmlns:a16="http://schemas.microsoft.com/office/drawing/2014/main" id="{037FD554-E031-40EA-B624-AEE111605A25}"/>
              </a:ext>
            </a:extLst>
          </p:cNvPr>
          <p:cNvPicPr>
            <a:picLocks noChangeAspect="1"/>
          </p:cNvPicPr>
          <p:nvPr/>
        </p:nvPicPr>
        <p:blipFill>
          <a:blip r:embed="rId6"/>
          <a:stretch>
            <a:fillRect/>
          </a:stretch>
        </p:blipFill>
        <p:spPr>
          <a:xfrm>
            <a:off x="2813572" y="2279646"/>
            <a:ext cx="6096000" cy="2956560"/>
          </a:xfrm>
          <a:prstGeom prst="rect">
            <a:avLst/>
          </a:prstGeom>
        </p:spPr>
      </p:pic>
      <p:pic>
        <p:nvPicPr>
          <p:cNvPr id="7" name="Audio 6">
            <a:hlinkClick r:id="" action="ppaction://media"/>
            <a:extLst>
              <a:ext uri="{FF2B5EF4-FFF2-40B4-BE49-F238E27FC236}">
                <a16:creationId xmlns:a16="http://schemas.microsoft.com/office/drawing/2014/main" id="{7AD31D46-D8F2-47CA-AA95-DAB4B2F548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5034653"/>
      </p:ext>
    </p:extLst>
  </p:cSld>
  <p:clrMapOvr>
    <a:masterClrMapping/>
  </p:clrMapOvr>
  <mc:AlternateContent xmlns:mc="http://schemas.openxmlformats.org/markup-compatibility/2006">
    <mc:Choice xmlns:p14="http://schemas.microsoft.com/office/powerpoint/2010/main" Requires="p14">
      <p:transition spd="slow" p14:dur="2000" advTm="87781"/>
    </mc:Choice>
    <mc:Fallback>
      <p:transition spd="slow" advTm="8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flipV="1">
            <a:off x="0" y="1094877"/>
            <a:ext cx="71628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34428" y="1328898"/>
            <a:ext cx="8528572" cy="5279477"/>
          </a:xfrm>
        </p:spPr>
        <p:txBody>
          <a:bodyPr>
            <a:normAutofit/>
          </a:bodyPr>
          <a:lstStyle/>
          <a:p>
            <a:pPr marL="514350" indent="-514350">
              <a:spcBef>
                <a:spcPts val="0"/>
              </a:spcBef>
              <a:buSzPct val="100000"/>
              <a:buFont typeface="+mj-lt"/>
              <a:buAutoNum type="arabicPeriod" startAt="8"/>
            </a:pPr>
            <a:r>
              <a:rPr lang="en-US" sz="2000" dirty="0">
                <a:latin typeface="Arial" panose="020B0604020202020204" pitchFamily="34" charset="0"/>
                <a:cs typeface="Arial" panose="020B0604020202020204" pitchFamily="34" charset="0"/>
              </a:rPr>
              <a:t>Julie Doe from Awesome Administrators, Inc. will receive an email with a link to accept the invite to be added to the document.</a:t>
            </a:r>
          </a:p>
          <a:p>
            <a:pPr marL="514350" indent="-514350">
              <a:spcBef>
                <a:spcPts val="0"/>
              </a:spcBef>
              <a:buSzPct val="100000"/>
              <a:buFont typeface="+mj-lt"/>
              <a:buAutoNum type="arabicPeriod" startAt="8"/>
            </a:pPr>
            <a:endParaRPr lang="en-US" sz="2000" dirty="0">
              <a:latin typeface="Arial" panose="020B0604020202020204" pitchFamily="34" charset="0"/>
              <a:cs typeface="Arial" panose="020B0604020202020204" pitchFamily="34" charset="0"/>
            </a:endParaRPr>
          </a:p>
          <a:p>
            <a:pPr marL="514350" indent="-514350">
              <a:spcBef>
                <a:spcPts val="0"/>
              </a:spcBef>
              <a:buSzPct val="100000"/>
              <a:buFont typeface="+mj-lt"/>
              <a:buAutoNum type="arabicPeriod" startAt="8"/>
            </a:pPr>
            <a:endParaRPr lang="en-US" sz="2000" dirty="0">
              <a:latin typeface="Arial" panose="020B0604020202020204" pitchFamily="34" charset="0"/>
              <a:cs typeface="Arial" panose="020B0604020202020204" pitchFamily="34" charset="0"/>
            </a:endParaRPr>
          </a:p>
          <a:p>
            <a:pPr marL="514350" indent="-514350">
              <a:spcBef>
                <a:spcPts val="0"/>
              </a:spcBef>
              <a:buSzPct val="100000"/>
              <a:buFont typeface="+mj-lt"/>
              <a:buAutoNum type="arabicPeriod" startAt="8"/>
            </a:pPr>
            <a:endParaRPr lang="en-US" sz="2000" dirty="0">
              <a:latin typeface="Arial" panose="020B0604020202020204" pitchFamily="34" charset="0"/>
              <a:cs typeface="Arial" panose="020B0604020202020204" pitchFamily="34" charset="0"/>
            </a:endParaRPr>
          </a:p>
          <a:p>
            <a:pPr marL="514350" indent="-514350">
              <a:spcBef>
                <a:spcPts val="0"/>
              </a:spcBef>
              <a:buSzPct val="100000"/>
              <a:buFont typeface="+mj-lt"/>
              <a:buAutoNum type="arabicPeriod" startAt="8"/>
            </a:pPr>
            <a:endParaRPr lang="en-US" sz="2000" dirty="0">
              <a:latin typeface="Arial" panose="020B0604020202020204" pitchFamily="34" charset="0"/>
              <a:cs typeface="Arial" panose="020B0604020202020204" pitchFamily="34" charset="0"/>
            </a:endParaRPr>
          </a:p>
          <a:p>
            <a:pPr marL="514350" indent="-514350">
              <a:spcBef>
                <a:spcPts val="0"/>
              </a:spcBef>
              <a:buSzPct val="100000"/>
              <a:buFont typeface="+mj-lt"/>
              <a:buAutoNum type="arabicPeriod" startAt="8"/>
            </a:pPr>
            <a:endParaRPr lang="en-US" sz="2000" dirty="0">
              <a:latin typeface="Arial" panose="020B0604020202020204" pitchFamily="34" charset="0"/>
              <a:cs typeface="Arial" panose="020B0604020202020204" pitchFamily="34" charset="0"/>
            </a:endParaRPr>
          </a:p>
          <a:p>
            <a:pPr marL="0" indent="0">
              <a:spcBef>
                <a:spcPts val="0"/>
              </a:spcBef>
              <a:buSzPct val="100000"/>
              <a:buNone/>
            </a:pPr>
            <a:endParaRPr lang="en-US" sz="2000" dirty="0">
              <a:latin typeface="Arial" panose="020B0604020202020204" pitchFamily="34" charset="0"/>
              <a:cs typeface="Arial" panose="020B0604020202020204" pitchFamily="34" charset="0"/>
            </a:endParaRPr>
          </a:p>
          <a:p>
            <a:pPr marL="457200" indent="-457200">
              <a:spcBef>
                <a:spcPts val="0"/>
              </a:spcBef>
              <a:buSzPct val="100000"/>
              <a:buFont typeface="+mj-lt"/>
              <a:buAutoNum type="arabicPeriod" startAt="9"/>
            </a:pPr>
            <a:r>
              <a:rPr lang="en-US" sz="2000" dirty="0">
                <a:latin typeface="Arial" panose="020B0604020202020204" pitchFamily="34" charset="0"/>
                <a:cs typeface="Arial" panose="020B0604020202020204" pitchFamily="34" charset="0"/>
              </a:rPr>
              <a:t>Clicking on the link will prompt the user to sign into TDA-GO. Once signed in, the system will open the document and display this message</a:t>
            </a:r>
            <a:endParaRPr lang="en-US" sz="3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497D9C1-04C5-4F5F-9083-A5224B6B7D34}"/>
              </a:ext>
            </a:extLst>
          </p:cNvPr>
          <p:cNvSpPr txBox="1"/>
          <p:nvPr/>
        </p:nvSpPr>
        <p:spPr>
          <a:xfrm>
            <a:off x="915064" y="436909"/>
            <a:ext cx="7162800" cy="469666"/>
          </a:xfrm>
          <a:prstGeom prst="rect">
            <a:avLst/>
          </a:prstGeom>
          <a:noFill/>
        </p:spPr>
        <p:txBody>
          <a:bodyPr wrap="square" lIns="38405" tIns="19202" rIns="38405" bIns="19202" rtlCol="0">
            <a:spAutoFit/>
          </a:bodyPr>
          <a:lstStyle/>
          <a:p>
            <a:r>
              <a:rPr lang="en-US" sz="2800" b="1" dirty="0">
                <a:solidFill>
                  <a:srgbClr val="1E3C78"/>
                </a:solidFill>
                <a:latin typeface="Arial" panose="020B0604020202020204" pitchFamily="34" charset="0"/>
                <a:ea typeface="Playfair Display" charset="0"/>
                <a:cs typeface="Arial" panose="020B0604020202020204" pitchFamily="34" charset="0"/>
              </a:rPr>
              <a:t>Add Users from OTHER Organization</a:t>
            </a:r>
          </a:p>
        </p:txBody>
      </p:sp>
      <p:pic>
        <p:nvPicPr>
          <p:cNvPr id="4" name="Picture 3">
            <a:extLst>
              <a:ext uri="{FF2B5EF4-FFF2-40B4-BE49-F238E27FC236}">
                <a16:creationId xmlns:a16="http://schemas.microsoft.com/office/drawing/2014/main" id="{0F999428-8CD3-4722-BC3C-0CE935C7532E}"/>
              </a:ext>
            </a:extLst>
          </p:cNvPr>
          <p:cNvPicPr>
            <a:picLocks noChangeAspect="1"/>
          </p:cNvPicPr>
          <p:nvPr/>
        </p:nvPicPr>
        <p:blipFill>
          <a:blip r:embed="rId6"/>
          <a:stretch>
            <a:fillRect/>
          </a:stretch>
        </p:blipFill>
        <p:spPr>
          <a:xfrm>
            <a:off x="805982" y="2103507"/>
            <a:ext cx="7380964" cy="1555600"/>
          </a:xfrm>
          <a:prstGeom prst="rect">
            <a:avLst/>
          </a:prstGeom>
          <a:ln>
            <a:solidFill>
              <a:schemeClr val="tx2">
                <a:lumMod val="60000"/>
                <a:lumOff val="40000"/>
              </a:schemeClr>
            </a:solidFill>
          </a:ln>
        </p:spPr>
      </p:pic>
      <p:pic>
        <p:nvPicPr>
          <p:cNvPr id="8" name="Picture 7">
            <a:extLst>
              <a:ext uri="{FF2B5EF4-FFF2-40B4-BE49-F238E27FC236}">
                <a16:creationId xmlns:a16="http://schemas.microsoft.com/office/drawing/2014/main" id="{8D98775A-1360-468B-85F2-19AD183DB492}"/>
              </a:ext>
            </a:extLst>
          </p:cNvPr>
          <p:cNvPicPr>
            <a:picLocks noChangeAspect="1"/>
          </p:cNvPicPr>
          <p:nvPr/>
        </p:nvPicPr>
        <p:blipFill>
          <a:blip r:embed="rId7"/>
          <a:stretch>
            <a:fillRect/>
          </a:stretch>
        </p:blipFill>
        <p:spPr>
          <a:xfrm>
            <a:off x="2127371" y="4495801"/>
            <a:ext cx="6556758" cy="2360862"/>
          </a:xfrm>
          <a:prstGeom prst="rect">
            <a:avLst/>
          </a:prstGeom>
        </p:spPr>
      </p:pic>
      <p:pic>
        <p:nvPicPr>
          <p:cNvPr id="3" name="Audio 2">
            <a:hlinkClick r:id="" action="ppaction://media"/>
            <a:extLst>
              <a:ext uri="{FF2B5EF4-FFF2-40B4-BE49-F238E27FC236}">
                <a16:creationId xmlns:a16="http://schemas.microsoft.com/office/drawing/2014/main" id="{E31D71E9-51B0-4AE9-9E5D-413C6DED14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421849"/>
      </p:ext>
    </p:extLst>
  </p:cSld>
  <p:clrMapOvr>
    <a:masterClrMapping/>
  </p:clrMapOvr>
  <mc:AlternateContent xmlns:mc="http://schemas.openxmlformats.org/markup-compatibility/2006">
    <mc:Choice xmlns:p14="http://schemas.microsoft.com/office/powerpoint/2010/main" Requires="p14">
      <p:transition spd="slow" p14:dur="2000" advTm="33597"/>
    </mc:Choice>
    <mc:Fallback>
      <p:transition spd="slow" advTm="33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34428" y="1328898"/>
            <a:ext cx="7309372" cy="5279477"/>
          </a:xfrm>
        </p:spPr>
        <p:txBody>
          <a:bodyPr>
            <a:normAutofit fontScale="85000" lnSpcReduction="20000"/>
          </a:bodyPr>
          <a:lstStyle/>
          <a:p>
            <a:pPr marL="0" indent="0">
              <a:spcBef>
                <a:spcPts val="0"/>
              </a:spcBef>
              <a:buSzPct val="100000"/>
              <a:buNone/>
            </a:pPr>
            <a:r>
              <a:rPr lang="en-US" sz="3000" dirty="0">
                <a:latin typeface="Arial" panose="020B0604020202020204" pitchFamily="34" charset="0"/>
                <a:cs typeface="Arial" panose="020B0604020202020204" pitchFamily="34" charset="0"/>
              </a:rPr>
              <a:t>At this point, the following users have access to the document:</a:t>
            </a:r>
          </a:p>
          <a:p>
            <a:pPr marL="0" indent="0">
              <a:spcBef>
                <a:spcPts val="0"/>
              </a:spcBef>
              <a:buSzPct val="100000"/>
              <a:buNone/>
            </a:pPr>
            <a:endParaRPr lang="en-US" sz="3000" dirty="0">
              <a:latin typeface="Arial" panose="020B0604020202020204" pitchFamily="34" charset="0"/>
              <a:cs typeface="Arial" panose="020B0604020202020204" pitchFamily="34" charset="0"/>
            </a:endParaRPr>
          </a:p>
          <a:p>
            <a:pPr marL="0" indent="0">
              <a:spcBef>
                <a:spcPts val="0"/>
              </a:spcBef>
              <a:buSzPct val="100000"/>
              <a:buNone/>
            </a:pPr>
            <a:r>
              <a:rPr lang="en-US" sz="3000" dirty="0">
                <a:latin typeface="Arial" panose="020B0604020202020204" pitchFamily="34" charset="0"/>
                <a:cs typeface="Arial" panose="020B0604020202020204" pitchFamily="34" charset="0"/>
              </a:rPr>
              <a:t>Mayor (AO)</a:t>
            </a:r>
          </a:p>
          <a:p>
            <a:pPr marL="0" indent="0">
              <a:spcBef>
                <a:spcPts val="0"/>
              </a:spcBef>
              <a:buSzPct val="100000"/>
              <a:buNone/>
            </a:pPr>
            <a:r>
              <a:rPr lang="en-US" sz="3000" dirty="0">
                <a:latin typeface="Arial" panose="020B0604020202020204" pitchFamily="34" charset="0"/>
                <a:cs typeface="Arial" panose="020B0604020202020204" pitchFamily="34" charset="0"/>
              </a:rPr>
              <a:t>Jane Doe (PD)</a:t>
            </a:r>
          </a:p>
          <a:p>
            <a:pPr marL="0" indent="0">
              <a:spcBef>
                <a:spcPts val="0"/>
              </a:spcBef>
              <a:buSzPct val="100000"/>
              <a:buNone/>
            </a:pPr>
            <a:r>
              <a:rPr lang="en-US" sz="3000" dirty="0">
                <a:latin typeface="Arial" panose="020B0604020202020204" pitchFamily="34" charset="0"/>
                <a:cs typeface="Arial" panose="020B0604020202020204" pitchFamily="34" charset="0"/>
              </a:rPr>
              <a:t>Julie D. from Awesome Admin, Inc. (Consultant)</a:t>
            </a:r>
          </a:p>
          <a:p>
            <a:pPr marL="0" indent="0">
              <a:spcBef>
                <a:spcPts val="0"/>
              </a:spcBef>
              <a:buSzPct val="100000"/>
              <a:buNone/>
            </a:pPr>
            <a:endParaRPr lang="en-US" sz="3000" dirty="0">
              <a:latin typeface="Arial" panose="020B0604020202020204" pitchFamily="34" charset="0"/>
              <a:cs typeface="Arial" panose="020B0604020202020204" pitchFamily="34" charset="0"/>
            </a:endParaRPr>
          </a:p>
          <a:p>
            <a:pPr>
              <a:spcBef>
                <a:spcPts val="0"/>
              </a:spcBef>
              <a:buSzPct val="100000"/>
            </a:pPr>
            <a:r>
              <a:rPr lang="en-US" sz="3000" dirty="0">
                <a:latin typeface="Arial" panose="020B0604020202020204" pitchFamily="34" charset="0"/>
                <a:cs typeface="Arial" panose="020B0604020202020204" pitchFamily="34" charset="0"/>
              </a:rPr>
              <a:t>Now, Julie D’s coworker, John </a:t>
            </a:r>
            <a:r>
              <a:rPr lang="en-US" sz="3000" dirty="0" err="1">
                <a:latin typeface="Arial" panose="020B0604020202020204" pitchFamily="34" charset="0"/>
                <a:cs typeface="Arial" panose="020B0604020202020204" pitchFamily="34" charset="0"/>
              </a:rPr>
              <a:t>McTest</a:t>
            </a:r>
            <a:r>
              <a:rPr lang="en-US" sz="3000" dirty="0">
                <a:latin typeface="Arial" panose="020B0604020202020204" pitchFamily="34" charset="0"/>
                <a:cs typeface="Arial" panose="020B0604020202020204" pitchFamily="34" charset="0"/>
              </a:rPr>
              <a:t>, needs access to this document. </a:t>
            </a:r>
          </a:p>
          <a:p>
            <a:pPr>
              <a:spcBef>
                <a:spcPts val="0"/>
              </a:spcBef>
              <a:buSzPct val="100000"/>
            </a:pPr>
            <a:r>
              <a:rPr lang="en-US" sz="3000" dirty="0">
                <a:latin typeface="Arial" panose="020B0604020202020204" pitchFamily="34" charset="0"/>
                <a:cs typeface="Arial" panose="020B0604020202020204" pitchFamily="34" charset="0"/>
              </a:rPr>
              <a:t>Awesome Admin, Inc. has subcontracted with Shantel Berry of Excellent ERRs, LLC, who also needs access to this document.</a:t>
            </a:r>
          </a:p>
          <a:p>
            <a:pPr marL="0" indent="0">
              <a:spcBef>
                <a:spcPts val="0"/>
              </a:spcBef>
              <a:buSzPct val="100000"/>
              <a:buNone/>
            </a:pPr>
            <a:endParaRPr lang="en-US" sz="3000" dirty="0">
              <a:solidFill>
                <a:schemeClr val="tx2">
                  <a:lumMod val="60000"/>
                  <a:lumOff val="40000"/>
                </a:schemeClr>
              </a:solidFill>
              <a:latin typeface="Arial" panose="020B0604020202020204" pitchFamily="34" charset="0"/>
              <a:cs typeface="Arial" panose="020B0604020202020204" pitchFamily="34" charset="0"/>
            </a:endParaRPr>
          </a:p>
          <a:p>
            <a:pPr marL="0" indent="0">
              <a:spcBef>
                <a:spcPts val="0"/>
              </a:spcBef>
              <a:buSzPct val="100000"/>
              <a:buNone/>
            </a:pPr>
            <a:r>
              <a:rPr lang="en-US" sz="3000" dirty="0">
                <a:solidFill>
                  <a:schemeClr val="tx2">
                    <a:lumMod val="60000"/>
                    <a:lumOff val="40000"/>
                  </a:schemeClr>
                </a:solidFill>
                <a:latin typeface="Arial" panose="020B0604020202020204" pitchFamily="34" charset="0"/>
                <a:cs typeface="Arial" panose="020B0604020202020204" pitchFamily="34" charset="0"/>
              </a:rPr>
              <a:t>How can staff from Awesome Admin and Excellent ERRs get access to this document?</a:t>
            </a:r>
          </a:p>
        </p:txBody>
      </p:sp>
      <p:sp>
        <p:nvSpPr>
          <p:cNvPr id="15" name="TextBox 14">
            <a:extLst>
              <a:ext uri="{FF2B5EF4-FFF2-40B4-BE49-F238E27FC236}">
                <a16:creationId xmlns:a16="http://schemas.microsoft.com/office/drawing/2014/main" id="{7497D9C1-04C5-4F5F-9083-A5224B6B7D34}"/>
              </a:ext>
            </a:extLst>
          </p:cNvPr>
          <p:cNvSpPr txBox="1"/>
          <p:nvPr/>
        </p:nvSpPr>
        <p:spPr>
          <a:xfrm>
            <a:off x="915064" y="436909"/>
            <a:ext cx="7162800" cy="469666"/>
          </a:xfrm>
          <a:prstGeom prst="rect">
            <a:avLst/>
          </a:prstGeom>
          <a:noFill/>
        </p:spPr>
        <p:txBody>
          <a:bodyPr wrap="square" lIns="38405" tIns="19202" rIns="38405" bIns="19202" rtlCol="0">
            <a:spAutoFit/>
          </a:bodyPr>
          <a:lstStyle/>
          <a:p>
            <a:r>
              <a:rPr lang="en-US" sz="2800" b="1" dirty="0">
                <a:solidFill>
                  <a:srgbClr val="1E3C78"/>
                </a:solidFill>
                <a:latin typeface="Arial" panose="020B0604020202020204" pitchFamily="34" charset="0"/>
                <a:ea typeface="Playfair Display" charset="0"/>
                <a:cs typeface="Arial" panose="020B0604020202020204" pitchFamily="34" charset="0"/>
              </a:rPr>
              <a:t>Add Users from OTHER Organization</a:t>
            </a:r>
          </a:p>
        </p:txBody>
      </p:sp>
      <p:pic>
        <p:nvPicPr>
          <p:cNvPr id="2" name="Audio 1">
            <a:hlinkClick r:id="" action="ppaction://media"/>
            <a:extLst>
              <a:ext uri="{FF2B5EF4-FFF2-40B4-BE49-F238E27FC236}">
                <a16:creationId xmlns:a16="http://schemas.microsoft.com/office/drawing/2014/main" id="{480F66C4-3399-4E3C-8970-7476EAB7A8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3769303"/>
      </p:ext>
    </p:extLst>
  </p:cSld>
  <p:clrMapOvr>
    <a:masterClrMapping/>
  </p:clrMapOvr>
  <mc:AlternateContent xmlns:mc="http://schemas.openxmlformats.org/markup-compatibility/2006">
    <mc:Choice xmlns:p14="http://schemas.microsoft.com/office/powerpoint/2010/main" Requires="p14">
      <p:transition spd="slow" p14:dur="2000" advTm="37301"/>
    </mc:Choice>
    <mc:Fallback>
      <p:transition spd="slow" advTm="3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7162800" cy="59001"/>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82035" y="1371600"/>
            <a:ext cx="8404765" cy="5250396"/>
          </a:xfrm>
        </p:spPr>
        <p:txBody>
          <a:bodyPr>
            <a:normAutofit fontScale="77500" lnSpcReduction="20000"/>
          </a:bodyPr>
          <a:lstStyle/>
          <a:p>
            <a:pPr marL="0" indent="0">
              <a:buNone/>
            </a:pPr>
            <a:r>
              <a:rPr lang="en-US" dirty="0">
                <a:latin typeface="Arial" panose="020B0604020202020204" pitchFamily="34" charset="0"/>
                <a:cs typeface="Arial" panose="020B0604020202020204" pitchFamily="34" charset="0"/>
              </a:rPr>
              <a:t>Follow steps for </a:t>
            </a:r>
            <a:r>
              <a:rPr lang="en-US" i="1" dirty="0">
                <a:solidFill>
                  <a:schemeClr val="tx2">
                    <a:lumMod val="60000"/>
                    <a:lumOff val="40000"/>
                  </a:schemeClr>
                </a:solidFill>
                <a:latin typeface="Arial" panose="020B0604020202020204" pitchFamily="34" charset="0"/>
                <a:cs typeface="Arial" panose="020B0604020202020204" pitchFamily="34" charset="0"/>
              </a:rPr>
              <a:t>Adding Users from OTHER Organization</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This can be completed by </a:t>
            </a:r>
            <a:r>
              <a:rPr lang="en-US" u="sng" dirty="0">
                <a:latin typeface="Arial" panose="020B0604020202020204" pitchFamily="34" charset="0"/>
                <a:cs typeface="Arial" panose="020B0604020202020204" pitchFamily="34" charset="0"/>
              </a:rPr>
              <a:t>any user assigned to the document.</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Now that Julie D. has access to the document, she can follow these same steps to invite her coworker John </a:t>
            </a:r>
            <a:r>
              <a:rPr lang="en-US" dirty="0" err="1">
                <a:latin typeface="Arial" panose="020B0604020202020204" pitchFamily="34" charset="0"/>
                <a:cs typeface="Arial" panose="020B0604020202020204" pitchFamily="34" charset="0"/>
              </a:rPr>
              <a:t>McTest</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Shantel Berry from Excellent ERRs.</a:t>
            </a:r>
          </a:p>
          <a:p>
            <a:endParaRPr lang="en-US" dirty="0"/>
          </a:p>
        </p:txBody>
      </p:sp>
      <p:sp>
        <p:nvSpPr>
          <p:cNvPr id="17" name="TextBox 16">
            <a:extLst>
              <a:ext uri="{FF2B5EF4-FFF2-40B4-BE49-F238E27FC236}">
                <a16:creationId xmlns:a16="http://schemas.microsoft.com/office/drawing/2014/main" id="{99373A04-1CC4-4EB3-87CD-012AB3D04BFD}"/>
              </a:ext>
            </a:extLst>
          </p:cNvPr>
          <p:cNvSpPr txBox="1"/>
          <p:nvPr/>
        </p:nvSpPr>
        <p:spPr>
          <a:xfrm>
            <a:off x="917338" y="463268"/>
            <a:ext cx="7162800" cy="469666"/>
          </a:xfrm>
          <a:prstGeom prst="rect">
            <a:avLst/>
          </a:prstGeom>
          <a:noFill/>
        </p:spPr>
        <p:txBody>
          <a:bodyPr wrap="square" lIns="38405" tIns="19202" rIns="38405" bIns="19202" rtlCol="0">
            <a:spAutoFit/>
          </a:bodyPr>
          <a:lstStyle/>
          <a:p>
            <a:r>
              <a:rPr lang="en-US" sz="2800" b="1" dirty="0">
                <a:solidFill>
                  <a:srgbClr val="1E3C78"/>
                </a:solidFill>
                <a:latin typeface="Arial" panose="020B0604020202020204" pitchFamily="34" charset="0"/>
                <a:ea typeface="Playfair Display" charset="0"/>
                <a:cs typeface="Arial" panose="020B0604020202020204" pitchFamily="34" charset="0"/>
              </a:rPr>
              <a:t>Add Users from OTHER Organization</a:t>
            </a:r>
          </a:p>
        </p:txBody>
      </p:sp>
      <p:pic>
        <p:nvPicPr>
          <p:cNvPr id="7" name="Picture 6">
            <a:extLst>
              <a:ext uri="{FF2B5EF4-FFF2-40B4-BE49-F238E27FC236}">
                <a16:creationId xmlns:a16="http://schemas.microsoft.com/office/drawing/2014/main" id="{41D9E2A0-6ABD-450F-B63A-692A5BD1FE5A}"/>
              </a:ext>
            </a:extLst>
          </p:cNvPr>
          <p:cNvPicPr>
            <a:picLocks noChangeAspect="1"/>
          </p:cNvPicPr>
          <p:nvPr/>
        </p:nvPicPr>
        <p:blipFill>
          <a:blip r:embed="rId6"/>
          <a:stretch>
            <a:fillRect/>
          </a:stretch>
        </p:blipFill>
        <p:spPr>
          <a:xfrm>
            <a:off x="1524331" y="2514600"/>
            <a:ext cx="6095337" cy="2675093"/>
          </a:xfrm>
          <a:prstGeom prst="rect">
            <a:avLst/>
          </a:prstGeom>
        </p:spPr>
      </p:pic>
      <p:pic>
        <p:nvPicPr>
          <p:cNvPr id="2" name="Audio 1">
            <a:hlinkClick r:id="" action="ppaction://media"/>
            <a:extLst>
              <a:ext uri="{FF2B5EF4-FFF2-40B4-BE49-F238E27FC236}">
                <a16:creationId xmlns:a16="http://schemas.microsoft.com/office/drawing/2014/main" id="{956AE7A7-499F-4152-AFED-BF363B1C2C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331233"/>
      </p:ext>
    </p:extLst>
  </p:cSld>
  <p:clrMapOvr>
    <a:masterClrMapping/>
  </p:clrMapOvr>
  <mc:AlternateContent xmlns:mc="http://schemas.openxmlformats.org/markup-compatibility/2006">
    <mc:Choice xmlns:p14="http://schemas.microsoft.com/office/powerpoint/2010/main" Requires="p14">
      <p:transition spd="slow" p14:dur="2000" advTm="39023"/>
    </mc:Choice>
    <mc:Fallback>
      <p:transition spd="slow" advTm="3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69614" y="1292697"/>
            <a:ext cx="8604772" cy="5514515"/>
          </a:xfrm>
        </p:spPr>
        <p:txBody>
          <a:bodyPr>
            <a:normAutofit fontScale="92500" lnSpcReduction="20000"/>
          </a:bodyPr>
          <a:lstStyle/>
          <a:p>
            <a:pPr>
              <a:spcBef>
                <a:spcPts val="0"/>
              </a:spcBef>
              <a:buSzPct val="100000"/>
            </a:pPr>
            <a:r>
              <a:rPr lang="en-US" sz="3000" dirty="0">
                <a:latin typeface="Arial" panose="020B0604020202020204" pitchFamily="34" charset="0"/>
                <a:cs typeface="Arial" panose="020B0604020202020204" pitchFamily="34" charset="0"/>
              </a:rPr>
              <a:t>“Invite link is not valid” message</a:t>
            </a:r>
          </a:p>
          <a:p>
            <a:pPr lvl="1">
              <a:spcBef>
                <a:spcPts val="0"/>
              </a:spcBef>
              <a:buSzPct val="100000"/>
            </a:pPr>
            <a:r>
              <a:rPr lang="en-US" sz="2600" dirty="0">
                <a:latin typeface="Arial" panose="020B0604020202020204" pitchFamily="34" charset="0"/>
                <a:cs typeface="Arial" panose="020B0604020202020204" pitchFamily="34" charset="0"/>
              </a:rPr>
              <a:t>Email address entered does not match user</a:t>
            </a:r>
          </a:p>
          <a:p>
            <a:pPr lvl="2">
              <a:spcBef>
                <a:spcPts val="0"/>
              </a:spcBef>
              <a:buSzPct val="100000"/>
            </a:pPr>
            <a:r>
              <a:rPr lang="en-US" sz="2200" dirty="0">
                <a:latin typeface="Arial" panose="020B0604020202020204" pitchFamily="34" charset="0"/>
                <a:cs typeface="Arial" panose="020B0604020202020204" pitchFamily="34" charset="0"/>
              </a:rPr>
              <a:t>If so, retry invite with correct email address</a:t>
            </a:r>
          </a:p>
          <a:p>
            <a:pPr lvl="1">
              <a:spcBef>
                <a:spcPts val="0"/>
              </a:spcBef>
              <a:buSzPct val="100000"/>
            </a:pPr>
            <a:r>
              <a:rPr lang="en-US" sz="2600" dirty="0">
                <a:latin typeface="Arial" panose="020B0604020202020204" pitchFamily="34" charset="0"/>
                <a:cs typeface="Arial" panose="020B0604020202020204" pitchFamily="34" charset="0"/>
              </a:rPr>
              <a:t>Link has expired (older than 48hrs)</a:t>
            </a:r>
          </a:p>
          <a:p>
            <a:pPr lvl="2">
              <a:spcBef>
                <a:spcPts val="0"/>
              </a:spcBef>
              <a:buSzPct val="100000"/>
            </a:pPr>
            <a:r>
              <a:rPr lang="en-US" sz="2200" dirty="0">
                <a:latin typeface="Arial" panose="020B0604020202020204" pitchFamily="34" charset="0"/>
                <a:cs typeface="Arial" panose="020B0604020202020204" pitchFamily="34" charset="0"/>
              </a:rPr>
              <a:t>If so, retry invitation and accept promptly</a:t>
            </a:r>
          </a:p>
          <a:p>
            <a:pPr lvl="2">
              <a:spcBef>
                <a:spcPts val="0"/>
              </a:spcBef>
              <a:buSzPct val="100000"/>
            </a:pPr>
            <a:endParaRPr lang="en-US" sz="2200" dirty="0">
              <a:latin typeface="Arial" panose="020B0604020202020204" pitchFamily="34" charset="0"/>
              <a:cs typeface="Arial" panose="020B0604020202020204" pitchFamily="34" charset="0"/>
            </a:endParaRPr>
          </a:p>
          <a:p>
            <a:pPr>
              <a:spcBef>
                <a:spcPts val="0"/>
              </a:spcBef>
              <a:buSzPct val="100000"/>
            </a:pPr>
            <a:r>
              <a:rPr lang="en-US" sz="3000" dirty="0">
                <a:latin typeface="Arial" panose="020B0604020202020204" pitchFamily="34" charset="0"/>
                <a:cs typeface="Arial" panose="020B0604020202020204" pitchFamily="34" charset="0"/>
              </a:rPr>
              <a:t>Can’t find user to add when searching</a:t>
            </a:r>
          </a:p>
          <a:p>
            <a:pPr lvl="1">
              <a:spcBef>
                <a:spcPts val="0"/>
              </a:spcBef>
              <a:buSzPct val="100000"/>
            </a:pPr>
            <a:r>
              <a:rPr lang="en-US" sz="2600" dirty="0">
                <a:latin typeface="Arial" panose="020B0604020202020204" pitchFamily="34" charset="0"/>
                <a:cs typeface="Arial" panose="020B0604020202020204" pitchFamily="34" charset="0"/>
              </a:rPr>
              <a:t>Users outside organization will not appear in search results for adding user from “MY organization”</a:t>
            </a:r>
          </a:p>
          <a:p>
            <a:pPr lvl="2">
              <a:spcBef>
                <a:spcPts val="0"/>
              </a:spcBef>
              <a:buSzPct val="100000"/>
            </a:pPr>
            <a:r>
              <a:rPr lang="en-US" sz="2200" dirty="0">
                <a:latin typeface="Arial" panose="020B0604020202020204" pitchFamily="34" charset="0"/>
                <a:cs typeface="Arial" panose="020B0604020202020204" pitchFamily="34" charset="0"/>
              </a:rPr>
              <a:t>Go back to </a:t>
            </a:r>
            <a:r>
              <a:rPr lang="en-US" sz="2200" i="1" dirty="0">
                <a:solidFill>
                  <a:schemeClr val="tx2">
                    <a:lumMod val="60000"/>
                    <a:lumOff val="40000"/>
                  </a:schemeClr>
                </a:solidFill>
                <a:latin typeface="Arial" panose="020B0604020202020204" pitchFamily="34" charset="0"/>
                <a:cs typeface="Arial" panose="020B0604020202020204" pitchFamily="34" charset="0"/>
              </a:rPr>
              <a:t>Add/Edit People </a:t>
            </a:r>
            <a:r>
              <a:rPr lang="en-US" sz="2200" dirty="0">
                <a:latin typeface="Arial" panose="020B0604020202020204" pitchFamily="34" charset="0"/>
                <a:cs typeface="Arial" panose="020B0604020202020204" pitchFamily="34" charset="0"/>
              </a:rPr>
              <a:t>and select “</a:t>
            </a:r>
            <a:r>
              <a:rPr lang="en-US" sz="2200" dirty="0">
                <a:solidFill>
                  <a:schemeClr val="tx2">
                    <a:lumMod val="60000"/>
                    <a:lumOff val="40000"/>
                  </a:schemeClr>
                </a:solidFill>
                <a:latin typeface="Arial" panose="020B0604020202020204" pitchFamily="34" charset="0"/>
                <a:cs typeface="Arial" panose="020B0604020202020204" pitchFamily="34" charset="0"/>
              </a:rPr>
              <a:t>Add User from OTHER Organization”</a:t>
            </a:r>
          </a:p>
          <a:p>
            <a:pPr lvl="2">
              <a:spcBef>
                <a:spcPts val="0"/>
              </a:spcBef>
              <a:buSzPct val="100000"/>
            </a:pPr>
            <a:endParaRPr lang="en-US" sz="2200" dirty="0">
              <a:solidFill>
                <a:schemeClr val="tx2">
                  <a:lumMod val="60000"/>
                  <a:lumOff val="40000"/>
                </a:schemeClr>
              </a:solidFill>
              <a:latin typeface="Arial" panose="020B0604020202020204" pitchFamily="34" charset="0"/>
              <a:cs typeface="Arial" panose="020B0604020202020204" pitchFamily="34" charset="0"/>
            </a:endParaRPr>
          </a:p>
          <a:p>
            <a:pPr lvl="1">
              <a:spcBef>
                <a:spcPts val="0"/>
              </a:spcBef>
              <a:buSzPct val="100000"/>
            </a:pPr>
            <a:r>
              <a:rPr lang="en-US" sz="2600" dirty="0">
                <a:latin typeface="Arial" panose="020B0604020202020204" pitchFamily="34" charset="0"/>
                <a:cs typeface="Arial" panose="020B0604020202020204" pitchFamily="34" charset="0"/>
              </a:rPr>
              <a:t>You may not have appropriate credentials to add user. For example, PD users do not have permissions to add AOs to documents (this feature mirrors permissions for user set up).</a:t>
            </a:r>
          </a:p>
          <a:p>
            <a:pPr lvl="2">
              <a:spcBef>
                <a:spcPts val="0"/>
              </a:spcBef>
              <a:buSzPct val="100000"/>
            </a:pPr>
            <a:r>
              <a:rPr lang="en-US" sz="2200" dirty="0">
                <a:latin typeface="Arial" panose="020B0604020202020204" pitchFamily="34" charset="0"/>
                <a:cs typeface="Arial" panose="020B0604020202020204" pitchFamily="34" charset="0"/>
              </a:rPr>
              <a:t>Request staff from org with appropriate permissions complete this step; or</a:t>
            </a:r>
          </a:p>
          <a:p>
            <a:pPr lvl="2">
              <a:spcBef>
                <a:spcPts val="0"/>
              </a:spcBef>
              <a:buSzPct val="100000"/>
            </a:pPr>
            <a:r>
              <a:rPr lang="en-US" sz="2200" dirty="0">
                <a:latin typeface="Arial" panose="020B0604020202020204" pitchFamily="34" charset="0"/>
                <a:cs typeface="Arial" panose="020B0604020202020204" pitchFamily="34" charset="0"/>
              </a:rPr>
              <a:t>Request help from TDA Staff by submitting Support Ticket</a:t>
            </a:r>
          </a:p>
        </p:txBody>
      </p:sp>
      <p:sp>
        <p:nvSpPr>
          <p:cNvPr id="15" name="TextBox 14">
            <a:extLst>
              <a:ext uri="{FF2B5EF4-FFF2-40B4-BE49-F238E27FC236}">
                <a16:creationId xmlns:a16="http://schemas.microsoft.com/office/drawing/2014/main" id="{7497D9C1-04C5-4F5F-9083-A5224B6B7D34}"/>
              </a:ext>
            </a:extLst>
          </p:cNvPr>
          <p:cNvSpPr txBox="1"/>
          <p:nvPr/>
        </p:nvSpPr>
        <p:spPr>
          <a:xfrm>
            <a:off x="915064" y="436909"/>
            <a:ext cx="7162800" cy="469666"/>
          </a:xfrm>
          <a:prstGeom prst="rect">
            <a:avLst/>
          </a:prstGeom>
          <a:noFill/>
        </p:spPr>
        <p:txBody>
          <a:bodyPr wrap="square" lIns="38405" tIns="19202" rIns="38405" bIns="19202" rtlCol="0">
            <a:spAutoFit/>
          </a:bodyPr>
          <a:lstStyle/>
          <a:p>
            <a:r>
              <a:rPr lang="en-US" sz="2800" b="1" dirty="0">
                <a:solidFill>
                  <a:srgbClr val="1E3C78"/>
                </a:solidFill>
                <a:latin typeface="Arial" panose="020B0604020202020204" pitchFamily="34" charset="0"/>
                <a:ea typeface="Playfair Display" charset="0"/>
                <a:cs typeface="Arial" panose="020B0604020202020204" pitchFamily="34" charset="0"/>
              </a:rPr>
              <a:t>Troubleshooting</a:t>
            </a:r>
          </a:p>
        </p:txBody>
      </p:sp>
      <p:sp>
        <p:nvSpPr>
          <p:cNvPr id="8" name="Rectangle 7">
            <a:extLst>
              <a:ext uri="{FF2B5EF4-FFF2-40B4-BE49-F238E27FC236}">
                <a16:creationId xmlns:a16="http://schemas.microsoft.com/office/drawing/2014/main" id="{3742C352-756C-434D-A535-94836EA42113}"/>
              </a:ext>
            </a:extLst>
          </p:cNvPr>
          <p:cNvSpPr/>
          <p:nvPr/>
        </p:nvSpPr>
        <p:spPr>
          <a:xfrm>
            <a:off x="0" y="1088016"/>
            <a:ext cx="4317171"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4" name="Audio 3">
            <a:hlinkClick r:id="" action="ppaction://media"/>
            <a:extLst>
              <a:ext uri="{FF2B5EF4-FFF2-40B4-BE49-F238E27FC236}">
                <a16:creationId xmlns:a16="http://schemas.microsoft.com/office/drawing/2014/main" id="{5993E3EF-1EC6-48DE-A8D4-BB13EA5F6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7972947"/>
      </p:ext>
    </p:extLst>
  </p:cSld>
  <p:clrMapOvr>
    <a:masterClrMapping/>
  </p:clrMapOvr>
  <mc:AlternateContent xmlns:mc="http://schemas.openxmlformats.org/markup-compatibility/2006">
    <mc:Choice xmlns:p14="http://schemas.microsoft.com/office/powerpoint/2010/main" Requires="p14">
      <p:transition spd="slow" p14:dur="2000" advTm="110815"/>
    </mc:Choice>
    <mc:Fallback>
      <p:transition spd="slow" advTm="11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15" name="TextBox 14">
            <a:extLst>
              <a:ext uri="{FF2B5EF4-FFF2-40B4-BE49-F238E27FC236}">
                <a16:creationId xmlns:a16="http://schemas.microsoft.com/office/drawing/2014/main" id="{7497D9C1-04C5-4F5F-9083-A5224B6B7D34}"/>
              </a:ext>
            </a:extLst>
          </p:cNvPr>
          <p:cNvSpPr txBox="1"/>
          <p:nvPr/>
        </p:nvSpPr>
        <p:spPr>
          <a:xfrm>
            <a:off x="915064" y="436909"/>
            <a:ext cx="7162800" cy="531222"/>
          </a:xfrm>
          <a:prstGeom prst="rect">
            <a:avLst/>
          </a:prstGeom>
          <a:noFill/>
        </p:spPr>
        <p:txBody>
          <a:bodyPr wrap="square" lIns="38405" tIns="19202" rIns="38405" bIns="19202" rtlCol="0">
            <a:spAutoFit/>
          </a:bodyPr>
          <a:lstStyle/>
          <a:p>
            <a:r>
              <a:rPr lang="en-US" sz="3200" b="1" dirty="0">
                <a:solidFill>
                  <a:srgbClr val="1E3C78"/>
                </a:solidFill>
                <a:latin typeface="Arial" panose="020B0604020202020204" pitchFamily="34" charset="0"/>
                <a:ea typeface="Playfair Display" charset="0"/>
                <a:cs typeface="Arial" panose="020B0604020202020204" pitchFamily="34" charset="0"/>
              </a:rPr>
              <a:t>Support Ticket Form</a:t>
            </a:r>
          </a:p>
        </p:txBody>
      </p:sp>
      <p:pic>
        <p:nvPicPr>
          <p:cNvPr id="6" name="Picture 2" descr="Red new icon - Free red new icons">
            <a:extLst>
              <a:ext uri="{FF2B5EF4-FFF2-40B4-BE49-F238E27FC236}">
                <a16:creationId xmlns:a16="http://schemas.microsoft.com/office/drawing/2014/main" id="{48A0557B-3364-4A44-AD7F-597263245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9885" y="44779"/>
            <a:ext cx="1311096" cy="131109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C59F9A69-D8A1-445C-A076-9BB038796EE9}"/>
              </a:ext>
            </a:extLst>
          </p:cNvPr>
          <p:cNvSpPr>
            <a:spLocks noGrp="1"/>
          </p:cNvSpPr>
          <p:nvPr>
            <p:ph idx="1"/>
          </p:nvPr>
        </p:nvSpPr>
        <p:spPr/>
        <p:txBody>
          <a:bodyPr>
            <a:normAutofit lnSpcReduction="10000"/>
          </a:bodyPr>
          <a:lstStyle/>
          <a:p>
            <a:r>
              <a:rPr lang="en-US" dirty="0"/>
              <a:t>“Locked out” of TDA-GO due to exceeding login attempts</a:t>
            </a:r>
          </a:p>
          <a:p>
            <a:r>
              <a:rPr lang="en-US" dirty="0"/>
              <a:t>New AO and previous AO user no longer with organization</a:t>
            </a:r>
          </a:p>
          <a:p>
            <a:r>
              <a:rPr lang="en-US" dirty="0"/>
              <a:t>Request general technical assistance for TDA-GO functionality</a:t>
            </a:r>
          </a:p>
          <a:p>
            <a:endParaRPr lang="en-US" dirty="0"/>
          </a:p>
          <a:p>
            <a:pPr marL="0" indent="0">
              <a:buNone/>
            </a:pPr>
            <a:r>
              <a:rPr lang="en-US" dirty="0">
                <a:highlight>
                  <a:srgbClr val="FFFF00"/>
                </a:highlight>
              </a:rPr>
              <a:t>Link located in TDA-GO section of Implementation Manual web page.</a:t>
            </a:r>
          </a:p>
        </p:txBody>
      </p:sp>
      <p:pic>
        <p:nvPicPr>
          <p:cNvPr id="4" name="Audio 3">
            <a:hlinkClick r:id="" action="ppaction://media"/>
            <a:extLst>
              <a:ext uri="{FF2B5EF4-FFF2-40B4-BE49-F238E27FC236}">
                <a16:creationId xmlns:a16="http://schemas.microsoft.com/office/drawing/2014/main" id="{2F42F6F1-900E-45D5-8492-6717175B97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7392527"/>
      </p:ext>
    </p:extLst>
  </p:cSld>
  <p:clrMapOvr>
    <a:masterClrMapping/>
  </p:clrMapOvr>
  <mc:AlternateContent xmlns:mc="http://schemas.openxmlformats.org/markup-compatibility/2006">
    <mc:Choice xmlns:p14="http://schemas.microsoft.com/office/powerpoint/2010/main" Requires="p14">
      <p:transition spd="slow" p14:dur="2000" advTm="106635"/>
    </mc:Choice>
    <mc:Fallback>
      <p:transition spd="slow" advTm="10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pic>
        <p:nvPicPr>
          <p:cNvPr id="3" name="Content Placeholder 2">
            <a:extLst>
              <a:ext uri="{FF2B5EF4-FFF2-40B4-BE49-F238E27FC236}">
                <a16:creationId xmlns:a16="http://schemas.microsoft.com/office/drawing/2014/main" id="{7BC0E70B-94DB-4741-B429-CD936FFF1814}"/>
              </a:ext>
            </a:extLst>
          </p:cNvPr>
          <p:cNvPicPr>
            <a:picLocks noGrp="1" noChangeAspect="1"/>
          </p:cNvPicPr>
          <p:nvPr>
            <p:ph idx="1"/>
          </p:nvPr>
        </p:nvPicPr>
        <p:blipFill>
          <a:blip r:embed="rId6"/>
          <a:stretch>
            <a:fillRect/>
          </a:stretch>
        </p:blipFill>
        <p:spPr>
          <a:xfrm>
            <a:off x="228600" y="1991636"/>
            <a:ext cx="7162800" cy="4061960"/>
          </a:xfrm>
        </p:spPr>
      </p:pic>
      <p:sp>
        <p:nvSpPr>
          <p:cNvPr id="15" name="TextBox 14">
            <a:extLst>
              <a:ext uri="{FF2B5EF4-FFF2-40B4-BE49-F238E27FC236}">
                <a16:creationId xmlns:a16="http://schemas.microsoft.com/office/drawing/2014/main" id="{7497D9C1-04C5-4F5F-9083-A5224B6B7D34}"/>
              </a:ext>
            </a:extLst>
          </p:cNvPr>
          <p:cNvSpPr txBox="1"/>
          <p:nvPr/>
        </p:nvSpPr>
        <p:spPr>
          <a:xfrm>
            <a:off x="915064" y="436909"/>
            <a:ext cx="7162800" cy="531222"/>
          </a:xfrm>
          <a:prstGeom prst="rect">
            <a:avLst/>
          </a:prstGeom>
          <a:noFill/>
        </p:spPr>
        <p:txBody>
          <a:bodyPr wrap="square" lIns="38405" tIns="19202" rIns="38405" bIns="19202" rtlCol="0">
            <a:spAutoFit/>
          </a:bodyPr>
          <a:lstStyle/>
          <a:p>
            <a:r>
              <a:rPr lang="en-US" sz="3200" b="1" dirty="0">
                <a:solidFill>
                  <a:srgbClr val="1E3C78"/>
                </a:solidFill>
                <a:latin typeface="Arial" panose="020B0604020202020204" pitchFamily="34" charset="0"/>
                <a:ea typeface="Playfair Display" charset="0"/>
                <a:cs typeface="Arial" panose="020B0604020202020204" pitchFamily="34" charset="0"/>
              </a:rPr>
              <a:t>Coming Soon!</a:t>
            </a:r>
          </a:p>
        </p:txBody>
      </p:sp>
      <p:pic>
        <p:nvPicPr>
          <p:cNvPr id="6" name="Picture 2" descr="Red new icon - Free red new icons">
            <a:extLst>
              <a:ext uri="{FF2B5EF4-FFF2-40B4-BE49-F238E27FC236}">
                <a16:creationId xmlns:a16="http://schemas.microsoft.com/office/drawing/2014/main" id="{48A0557B-3364-4A44-AD7F-597263245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9885" y="44779"/>
            <a:ext cx="1311096" cy="13110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2FEFED-6C2D-4926-B85E-F940922117CC}"/>
              </a:ext>
            </a:extLst>
          </p:cNvPr>
          <p:cNvSpPr txBox="1"/>
          <p:nvPr/>
        </p:nvSpPr>
        <p:spPr>
          <a:xfrm>
            <a:off x="1447800" y="1311749"/>
            <a:ext cx="5715000"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Document Messages</a:t>
            </a:r>
          </a:p>
        </p:txBody>
      </p:sp>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084FDB7C-5583-4ED9-844E-3A170A7ED5DC}"/>
                  </a:ext>
                </a:extLst>
              </p14:cNvPr>
              <p14:cNvContentPartPr/>
              <p14:nvPr/>
            </p14:nvContentPartPr>
            <p14:xfrm>
              <a:off x="107382" y="5401387"/>
              <a:ext cx="1296000" cy="462600"/>
            </p14:xfrm>
          </p:contentPart>
        </mc:Choice>
        <mc:Fallback xmlns="">
          <p:pic>
            <p:nvPicPr>
              <p:cNvPr id="4" name="Ink 3">
                <a:extLst>
                  <a:ext uri="{FF2B5EF4-FFF2-40B4-BE49-F238E27FC236}">
                    <a16:creationId xmlns:a16="http://schemas.microsoft.com/office/drawing/2014/main" id="{084FDB7C-5583-4ED9-844E-3A170A7ED5DC}"/>
                  </a:ext>
                </a:extLst>
              </p:cNvPr>
              <p:cNvPicPr/>
              <p:nvPr/>
            </p:nvPicPr>
            <p:blipFill>
              <a:blip r:embed="rId9"/>
              <a:stretch>
                <a:fillRect/>
              </a:stretch>
            </p:blipFill>
            <p:spPr>
              <a:xfrm>
                <a:off x="98382" y="5392387"/>
                <a:ext cx="1313640" cy="480240"/>
              </a:xfrm>
              <a:prstGeom prst="rect">
                <a:avLst/>
              </a:prstGeom>
            </p:spPr>
          </p:pic>
        </mc:Fallback>
      </mc:AlternateContent>
      <p:pic>
        <p:nvPicPr>
          <p:cNvPr id="8" name="Audio 7">
            <a:hlinkClick r:id="" action="ppaction://media"/>
            <a:extLst>
              <a:ext uri="{FF2B5EF4-FFF2-40B4-BE49-F238E27FC236}">
                <a16:creationId xmlns:a16="http://schemas.microsoft.com/office/drawing/2014/main" id="{BE16C9DF-C9E3-452F-9389-98BD03E3A30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5519123"/>
      </p:ext>
    </p:extLst>
  </p:cSld>
  <p:clrMapOvr>
    <a:masterClrMapping/>
  </p:clrMapOvr>
  <mc:AlternateContent xmlns:mc="http://schemas.openxmlformats.org/markup-compatibility/2006">
    <mc:Choice xmlns:p14="http://schemas.microsoft.com/office/powerpoint/2010/main" Requires="p14">
      <p:transition spd="slow" p14:dur="2000" advTm="32203"/>
    </mc:Choice>
    <mc:Fallback>
      <p:transition spd="slow" advTm="3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15" name="TextBox 14">
            <a:extLst>
              <a:ext uri="{FF2B5EF4-FFF2-40B4-BE49-F238E27FC236}">
                <a16:creationId xmlns:a16="http://schemas.microsoft.com/office/drawing/2014/main" id="{7497D9C1-04C5-4F5F-9083-A5224B6B7D34}"/>
              </a:ext>
            </a:extLst>
          </p:cNvPr>
          <p:cNvSpPr txBox="1"/>
          <p:nvPr/>
        </p:nvSpPr>
        <p:spPr>
          <a:xfrm>
            <a:off x="838200" y="401628"/>
            <a:ext cx="7162800" cy="531222"/>
          </a:xfrm>
          <a:prstGeom prst="rect">
            <a:avLst/>
          </a:prstGeom>
          <a:noFill/>
        </p:spPr>
        <p:txBody>
          <a:bodyPr wrap="square" lIns="38405" tIns="19202" rIns="38405" bIns="19202" rtlCol="0">
            <a:spAutoFit/>
          </a:bodyPr>
          <a:lstStyle/>
          <a:p>
            <a:r>
              <a:rPr lang="en-US" sz="3200" b="1" dirty="0">
                <a:solidFill>
                  <a:srgbClr val="1E3C78"/>
                </a:solidFill>
                <a:latin typeface="Arial" panose="020B0604020202020204" pitchFamily="34" charset="0"/>
                <a:ea typeface="Playfair Display" charset="0"/>
                <a:cs typeface="Arial" panose="020B0604020202020204" pitchFamily="34" charset="0"/>
              </a:rPr>
              <a:t>Coming Soon!</a:t>
            </a:r>
          </a:p>
        </p:txBody>
      </p:sp>
      <p:pic>
        <p:nvPicPr>
          <p:cNvPr id="6" name="Picture 2" descr="Red new icon - Free red new icons">
            <a:extLst>
              <a:ext uri="{FF2B5EF4-FFF2-40B4-BE49-F238E27FC236}">
                <a16:creationId xmlns:a16="http://schemas.microsoft.com/office/drawing/2014/main" id="{48A0557B-3364-4A44-AD7F-597263245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9885" y="44779"/>
            <a:ext cx="1311096" cy="1311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B08010B-9B34-49D2-88D7-761DE77B5B24}"/>
              </a:ext>
            </a:extLst>
          </p:cNvPr>
          <p:cNvPicPr>
            <a:picLocks noChangeAspect="1"/>
          </p:cNvPicPr>
          <p:nvPr/>
        </p:nvPicPr>
        <p:blipFill>
          <a:blip r:embed="rId7"/>
          <a:stretch>
            <a:fillRect/>
          </a:stretch>
        </p:blipFill>
        <p:spPr>
          <a:xfrm>
            <a:off x="0" y="2057400"/>
            <a:ext cx="9144000" cy="2881637"/>
          </a:xfrm>
          <a:prstGeom prst="rect">
            <a:avLst/>
          </a:prstGeom>
        </p:spPr>
      </p:pic>
      <p:sp>
        <p:nvSpPr>
          <p:cNvPr id="9" name="Rectangle 8">
            <a:extLst>
              <a:ext uri="{FF2B5EF4-FFF2-40B4-BE49-F238E27FC236}">
                <a16:creationId xmlns:a16="http://schemas.microsoft.com/office/drawing/2014/main" id="{BAEBB2ED-7289-43FD-A32A-D3C6660490DA}"/>
              </a:ext>
            </a:extLst>
          </p:cNvPr>
          <p:cNvSpPr/>
          <p:nvPr/>
        </p:nvSpPr>
        <p:spPr>
          <a:xfrm flipV="1">
            <a:off x="0" y="1060760"/>
            <a:ext cx="49530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grpSp>
        <p:nvGrpSpPr>
          <p:cNvPr id="14" name="Group 13">
            <a:extLst>
              <a:ext uri="{FF2B5EF4-FFF2-40B4-BE49-F238E27FC236}">
                <a16:creationId xmlns:a16="http://schemas.microsoft.com/office/drawing/2014/main" id="{D6EC0A56-BA03-4C97-94B5-53EECD1CDD7E}"/>
              </a:ext>
            </a:extLst>
          </p:cNvPr>
          <p:cNvGrpSpPr/>
          <p:nvPr/>
        </p:nvGrpSpPr>
        <p:grpSpPr>
          <a:xfrm>
            <a:off x="8522742" y="1761427"/>
            <a:ext cx="317880" cy="395640"/>
            <a:chOff x="8522742" y="1761427"/>
            <a:chExt cx="317880" cy="395640"/>
          </a:xfrm>
        </p:grpSpPr>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40925C1-0591-48B1-8B8E-1913B28FE8DC}"/>
                    </a:ext>
                  </a:extLst>
                </p14:cNvPr>
                <p14:cNvContentPartPr/>
                <p14:nvPr/>
              </p14:nvContentPartPr>
              <p14:xfrm>
                <a:off x="8522742" y="1761427"/>
                <a:ext cx="312120" cy="388800"/>
              </p14:xfrm>
            </p:contentPart>
          </mc:Choice>
          <mc:Fallback xmlns="">
            <p:pic>
              <p:nvPicPr>
                <p:cNvPr id="5" name="Ink 4">
                  <a:extLst>
                    <a:ext uri="{FF2B5EF4-FFF2-40B4-BE49-F238E27FC236}">
                      <a16:creationId xmlns:a16="http://schemas.microsoft.com/office/drawing/2014/main" id="{740925C1-0591-48B1-8B8E-1913B28FE8DC}"/>
                    </a:ext>
                  </a:extLst>
                </p:cNvPr>
                <p:cNvPicPr/>
                <p:nvPr/>
              </p:nvPicPr>
              <p:blipFill>
                <a:blip r:embed="rId9"/>
                <a:stretch>
                  <a:fillRect/>
                </a:stretch>
              </p:blipFill>
              <p:spPr>
                <a:xfrm>
                  <a:off x="8514102" y="1752427"/>
                  <a:ext cx="32976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0079F0A-2182-4A1B-B71A-39CF8B6A0E92}"/>
                    </a:ext>
                  </a:extLst>
                </p14:cNvPr>
                <p14:cNvContentPartPr/>
                <p14:nvPr/>
              </p14:nvContentPartPr>
              <p14:xfrm>
                <a:off x="8790942" y="2056267"/>
                <a:ext cx="25920" cy="91080"/>
              </p14:xfrm>
            </p:contentPart>
          </mc:Choice>
          <mc:Fallback xmlns="">
            <p:pic>
              <p:nvPicPr>
                <p:cNvPr id="8" name="Ink 7">
                  <a:extLst>
                    <a:ext uri="{FF2B5EF4-FFF2-40B4-BE49-F238E27FC236}">
                      <a16:creationId xmlns:a16="http://schemas.microsoft.com/office/drawing/2014/main" id="{40079F0A-2182-4A1B-B71A-39CF8B6A0E92}"/>
                    </a:ext>
                  </a:extLst>
                </p:cNvPr>
                <p:cNvPicPr/>
                <p:nvPr/>
              </p:nvPicPr>
              <p:blipFill>
                <a:blip r:embed="rId11"/>
                <a:stretch>
                  <a:fillRect/>
                </a:stretch>
              </p:blipFill>
              <p:spPr>
                <a:xfrm>
                  <a:off x="8781942" y="2047627"/>
                  <a:ext cx="4356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DEE4415A-82A9-45DF-A923-5879F8FAE1B3}"/>
                    </a:ext>
                  </a:extLst>
                </p14:cNvPr>
                <p14:cNvContentPartPr/>
                <p14:nvPr/>
              </p14:nvContentPartPr>
              <p14:xfrm>
                <a:off x="8825142" y="2029987"/>
                <a:ext cx="15480" cy="127080"/>
              </p14:xfrm>
            </p:contentPart>
          </mc:Choice>
          <mc:Fallback xmlns="">
            <p:pic>
              <p:nvPicPr>
                <p:cNvPr id="11" name="Ink 10">
                  <a:extLst>
                    <a:ext uri="{FF2B5EF4-FFF2-40B4-BE49-F238E27FC236}">
                      <a16:creationId xmlns:a16="http://schemas.microsoft.com/office/drawing/2014/main" id="{DEE4415A-82A9-45DF-A923-5879F8FAE1B3}"/>
                    </a:ext>
                  </a:extLst>
                </p:cNvPr>
                <p:cNvPicPr/>
                <p:nvPr/>
              </p:nvPicPr>
              <p:blipFill>
                <a:blip r:embed="rId13"/>
                <a:stretch>
                  <a:fillRect/>
                </a:stretch>
              </p:blipFill>
              <p:spPr>
                <a:xfrm>
                  <a:off x="8816142" y="2020987"/>
                  <a:ext cx="331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210B15F2-9C61-4FBB-A2D9-8894058A1E3C}"/>
                    </a:ext>
                  </a:extLst>
                </p14:cNvPr>
                <p14:cNvContentPartPr/>
                <p14:nvPr/>
              </p14:nvContentPartPr>
              <p14:xfrm>
                <a:off x="8734422" y="2040067"/>
                <a:ext cx="81720" cy="110160"/>
              </p14:xfrm>
            </p:contentPart>
          </mc:Choice>
          <mc:Fallback xmlns="">
            <p:pic>
              <p:nvPicPr>
                <p:cNvPr id="12" name="Ink 11">
                  <a:extLst>
                    <a:ext uri="{FF2B5EF4-FFF2-40B4-BE49-F238E27FC236}">
                      <a16:creationId xmlns:a16="http://schemas.microsoft.com/office/drawing/2014/main" id="{210B15F2-9C61-4FBB-A2D9-8894058A1E3C}"/>
                    </a:ext>
                  </a:extLst>
                </p:cNvPr>
                <p:cNvPicPr/>
                <p:nvPr/>
              </p:nvPicPr>
              <p:blipFill>
                <a:blip r:embed="rId15"/>
                <a:stretch>
                  <a:fillRect/>
                </a:stretch>
              </p:blipFill>
              <p:spPr>
                <a:xfrm>
                  <a:off x="8725782" y="2031427"/>
                  <a:ext cx="9936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AC99A0A3-B996-4CE1-8919-E0B8B5985D1A}"/>
                    </a:ext>
                  </a:extLst>
                </p14:cNvPr>
                <p14:cNvContentPartPr/>
                <p14:nvPr/>
              </p14:nvContentPartPr>
              <p14:xfrm>
                <a:off x="8808222" y="2009827"/>
                <a:ext cx="19440" cy="28800"/>
              </p14:xfrm>
            </p:contentPart>
          </mc:Choice>
          <mc:Fallback xmlns="">
            <p:pic>
              <p:nvPicPr>
                <p:cNvPr id="13" name="Ink 12">
                  <a:extLst>
                    <a:ext uri="{FF2B5EF4-FFF2-40B4-BE49-F238E27FC236}">
                      <a16:creationId xmlns:a16="http://schemas.microsoft.com/office/drawing/2014/main" id="{AC99A0A3-B996-4CE1-8919-E0B8B5985D1A}"/>
                    </a:ext>
                  </a:extLst>
                </p:cNvPr>
                <p:cNvPicPr/>
                <p:nvPr/>
              </p:nvPicPr>
              <p:blipFill>
                <a:blip r:embed="rId17"/>
                <a:stretch>
                  <a:fillRect/>
                </a:stretch>
              </p:blipFill>
              <p:spPr>
                <a:xfrm>
                  <a:off x="8799222" y="2000827"/>
                  <a:ext cx="37080" cy="46440"/>
                </a:xfrm>
                <a:prstGeom prst="rect">
                  <a:avLst/>
                </a:prstGeom>
              </p:spPr>
            </p:pic>
          </mc:Fallback>
        </mc:AlternateContent>
      </p:grpSp>
      <p:grpSp>
        <p:nvGrpSpPr>
          <p:cNvPr id="21" name="Group 20">
            <a:extLst>
              <a:ext uri="{FF2B5EF4-FFF2-40B4-BE49-F238E27FC236}">
                <a16:creationId xmlns:a16="http://schemas.microsoft.com/office/drawing/2014/main" id="{86518574-F13F-450E-92DA-C7255DB2B0C7}"/>
              </a:ext>
            </a:extLst>
          </p:cNvPr>
          <p:cNvGrpSpPr/>
          <p:nvPr/>
        </p:nvGrpSpPr>
        <p:grpSpPr>
          <a:xfrm>
            <a:off x="8698782" y="4756267"/>
            <a:ext cx="225720" cy="310680"/>
            <a:chOff x="8698782" y="4756267"/>
            <a:chExt cx="225720" cy="310680"/>
          </a:xfrm>
        </p:grpSpPr>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1CB3CE3D-0154-46DD-98FD-C565A7E285A9}"/>
                    </a:ext>
                  </a:extLst>
                </p14:cNvPr>
                <p14:cNvContentPartPr/>
                <p14:nvPr/>
              </p14:nvContentPartPr>
              <p14:xfrm>
                <a:off x="8698782" y="4756267"/>
                <a:ext cx="168480" cy="310680"/>
              </p14:xfrm>
            </p:contentPart>
          </mc:Choice>
          <mc:Fallback xmlns="">
            <p:pic>
              <p:nvPicPr>
                <p:cNvPr id="17" name="Ink 16">
                  <a:extLst>
                    <a:ext uri="{FF2B5EF4-FFF2-40B4-BE49-F238E27FC236}">
                      <a16:creationId xmlns:a16="http://schemas.microsoft.com/office/drawing/2014/main" id="{1CB3CE3D-0154-46DD-98FD-C565A7E285A9}"/>
                    </a:ext>
                  </a:extLst>
                </p:cNvPr>
                <p:cNvPicPr/>
                <p:nvPr/>
              </p:nvPicPr>
              <p:blipFill>
                <a:blip r:embed="rId19"/>
                <a:stretch>
                  <a:fillRect/>
                </a:stretch>
              </p:blipFill>
              <p:spPr>
                <a:xfrm>
                  <a:off x="8689782" y="4747627"/>
                  <a:ext cx="18612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C3BD2376-7184-48A2-8C7A-DB55FAB4957D}"/>
                    </a:ext>
                  </a:extLst>
                </p14:cNvPr>
                <p14:cNvContentPartPr/>
                <p14:nvPr/>
              </p14:nvContentPartPr>
              <p14:xfrm>
                <a:off x="8728302" y="4764547"/>
                <a:ext cx="130320" cy="20160"/>
              </p14:xfrm>
            </p:contentPart>
          </mc:Choice>
          <mc:Fallback xmlns="">
            <p:pic>
              <p:nvPicPr>
                <p:cNvPr id="18" name="Ink 17">
                  <a:extLst>
                    <a:ext uri="{FF2B5EF4-FFF2-40B4-BE49-F238E27FC236}">
                      <a16:creationId xmlns:a16="http://schemas.microsoft.com/office/drawing/2014/main" id="{C3BD2376-7184-48A2-8C7A-DB55FAB4957D}"/>
                    </a:ext>
                  </a:extLst>
                </p:cNvPr>
                <p:cNvPicPr/>
                <p:nvPr/>
              </p:nvPicPr>
              <p:blipFill>
                <a:blip r:embed="rId21"/>
                <a:stretch>
                  <a:fillRect/>
                </a:stretch>
              </p:blipFill>
              <p:spPr>
                <a:xfrm>
                  <a:off x="8719302" y="4755907"/>
                  <a:ext cx="14796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72CFC6EA-F688-4A7F-8EE8-B604CFDE0B7D}"/>
                    </a:ext>
                  </a:extLst>
                </p14:cNvPr>
                <p14:cNvContentPartPr/>
                <p14:nvPr/>
              </p14:nvContentPartPr>
              <p14:xfrm>
                <a:off x="8875182" y="4756267"/>
                <a:ext cx="49320" cy="101880"/>
              </p14:xfrm>
            </p:contentPart>
          </mc:Choice>
          <mc:Fallback xmlns="">
            <p:pic>
              <p:nvPicPr>
                <p:cNvPr id="20" name="Ink 19">
                  <a:extLst>
                    <a:ext uri="{FF2B5EF4-FFF2-40B4-BE49-F238E27FC236}">
                      <a16:creationId xmlns:a16="http://schemas.microsoft.com/office/drawing/2014/main" id="{72CFC6EA-F688-4A7F-8EE8-B604CFDE0B7D}"/>
                    </a:ext>
                  </a:extLst>
                </p:cNvPr>
                <p:cNvPicPr/>
                <p:nvPr/>
              </p:nvPicPr>
              <p:blipFill>
                <a:blip r:embed="rId23"/>
                <a:stretch>
                  <a:fillRect/>
                </a:stretch>
              </p:blipFill>
              <p:spPr>
                <a:xfrm>
                  <a:off x="8866182" y="4747627"/>
                  <a:ext cx="66960" cy="119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8F7C1A42-C651-4D38-95D9-E5FAD59E08BA}"/>
                  </a:ext>
                </a:extLst>
              </p14:cNvPr>
              <p14:cNvContentPartPr/>
              <p14:nvPr/>
            </p14:nvContentPartPr>
            <p14:xfrm>
              <a:off x="8361822" y="3387907"/>
              <a:ext cx="666000" cy="363240"/>
            </p14:xfrm>
          </p:contentPart>
        </mc:Choice>
        <mc:Fallback xmlns="">
          <p:pic>
            <p:nvPicPr>
              <p:cNvPr id="22" name="Ink 21">
                <a:extLst>
                  <a:ext uri="{FF2B5EF4-FFF2-40B4-BE49-F238E27FC236}">
                    <a16:creationId xmlns:a16="http://schemas.microsoft.com/office/drawing/2014/main" id="{8F7C1A42-C651-4D38-95D9-E5FAD59E08BA}"/>
                  </a:ext>
                </a:extLst>
              </p:cNvPr>
              <p:cNvPicPr/>
              <p:nvPr/>
            </p:nvPicPr>
            <p:blipFill>
              <a:blip r:embed="rId25"/>
              <a:stretch>
                <a:fillRect/>
              </a:stretch>
            </p:blipFill>
            <p:spPr>
              <a:xfrm>
                <a:off x="8353182" y="3378907"/>
                <a:ext cx="683640" cy="380880"/>
              </a:xfrm>
              <a:prstGeom prst="rect">
                <a:avLst/>
              </a:prstGeom>
            </p:spPr>
          </p:pic>
        </mc:Fallback>
      </mc:AlternateContent>
      <p:pic>
        <p:nvPicPr>
          <p:cNvPr id="2" name="Audio 1">
            <a:hlinkClick r:id="" action="ppaction://media"/>
            <a:extLst>
              <a:ext uri="{FF2B5EF4-FFF2-40B4-BE49-F238E27FC236}">
                <a16:creationId xmlns:a16="http://schemas.microsoft.com/office/drawing/2014/main" id="{E62FD03F-699A-4C85-B8FC-C2C7E6079820}"/>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2055382"/>
      </p:ext>
    </p:extLst>
  </p:cSld>
  <p:clrMapOvr>
    <a:masterClrMapping/>
  </p:clrMapOvr>
  <mc:AlternateContent xmlns:mc="http://schemas.openxmlformats.org/markup-compatibility/2006">
    <mc:Choice xmlns:p14="http://schemas.microsoft.com/office/powerpoint/2010/main" Requires="p14">
      <p:transition spd="slow" p14:dur="2000" advTm="47146"/>
    </mc:Choice>
    <mc:Fallback>
      <p:transition spd="slow" advTm="4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r>
              <a:rPr lang="en-US" dirty="0"/>
              <a:t>Questions?</a:t>
            </a:r>
          </a:p>
          <a:p>
            <a:pPr algn="ctr"/>
            <a:endParaRPr lang="en-US" dirty="0"/>
          </a:p>
          <a:p>
            <a:pPr algn="ctr"/>
            <a:r>
              <a:rPr lang="en-US" dirty="0"/>
              <a:t>Link to Support Ticket Form </a:t>
            </a:r>
            <a:r>
              <a:rPr lang="en-US" dirty="0">
                <a:solidFill>
                  <a:schemeClr val="tx2">
                    <a:lumMod val="40000"/>
                    <a:lumOff val="60000"/>
                  </a:schemeClr>
                </a:solidFill>
                <a:hlinkClick r:id="rId5">
                  <a:extLst>
                    <a:ext uri="{A12FA001-AC4F-418D-AE19-62706E023703}">
                      <ahyp:hlinkClr xmlns:ahyp="http://schemas.microsoft.com/office/drawing/2018/hyperlinkcolor" val="tx"/>
                    </a:ext>
                  </a:extLst>
                </a:hlinkClick>
              </a:rPr>
              <a:t>HERE</a:t>
            </a:r>
            <a:endParaRPr lang="en-US" dirty="0">
              <a:solidFill>
                <a:schemeClr val="tx2">
                  <a:lumMod val="40000"/>
                  <a:lumOff val="60000"/>
                </a:schemeClr>
              </a:solidFill>
            </a:endParaRPr>
          </a:p>
        </p:txBody>
      </p:sp>
      <p:sp>
        <p:nvSpPr>
          <p:cNvPr id="13" name="Rectangle 12"/>
          <p:cNvSpPr/>
          <p:nvPr/>
        </p:nvSpPr>
        <p:spPr>
          <a:xfrm>
            <a:off x="-1" y="4873337"/>
            <a:ext cx="9144001" cy="198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pic>
        <p:nvPicPr>
          <p:cNvPr id="8" name="Picture 7"/>
          <p:cNvPicPr/>
          <p:nvPr/>
        </p:nvPicPr>
        <p:blipFill>
          <a:blip r:embed="rId6" cstate="email">
            <a:extLst>
              <a:ext uri="{28A0092B-C50C-407E-A947-70E740481C1C}">
                <a14:useLocalDpi xmlns:a14="http://schemas.microsoft.com/office/drawing/2010/main" val="0"/>
              </a:ext>
            </a:extLst>
          </a:blip>
          <a:stretch>
            <a:fillRect/>
          </a:stretch>
        </p:blipFill>
        <p:spPr>
          <a:xfrm>
            <a:off x="1600200" y="4908089"/>
            <a:ext cx="5943600" cy="1915160"/>
          </a:xfrm>
          <a:prstGeom prst="rect">
            <a:avLst/>
          </a:prstGeom>
        </p:spPr>
      </p:pic>
      <p:pic>
        <p:nvPicPr>
          <p:cNvPr id="3" name="Audio 2">
            <a:hlinkClick r:id="" action="ppaction://media"/>
            <a:extLst>
              <a:ext uri="{FF2B5EF4-FFF2-40B4-BE49-F238E27FC236}">
                <a16:creationId xmlns:a16="http://schemas.microsoft.com/office/drawing/2014/main" id="{542228A7-4DFE-4A30-AD8F-FA52AF0419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7266421"/>
      </p:ext>
    </p:extLst>
  </p:cSld>
  <p:clrMapOvr>
    <a:masterClrMapping/>
  </p:clrMapOvr>
  <mc:AlternateContent xmlns:mc="http://schemas.openxmlformats.org/markup-compatibility/2006">
    <mc:Choice xmlns:p14="http://schemas.microsoft.com/office/powerpoint/2010/main" Requires="p14">
      <p:transition spd="slow" p14:dur="2000" advTm="15639"/>
    </mc:Choice>
    <mc:Fallback>
      <p:transition spd="slow" advTm="1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0" name="TextBox 9"/>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TDA-GO Resources</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pic>
        <p:nvPicPr>
          <p:cNvPr id="4" name="Content Placeholder 3">
            <a:extLst>
              <a:ext uri="{FF2B5EF4-FFF2-40B4-BE49-F238E27FC236}">
                <a16:creationId xmlns:a16="http://schemas.microsoft.com/office/drawing/2014/main" id="{3115FD8E-791B-4B71-A652-098BBA76C84E}"/>
              </a:ext>
            </a:extLst>
          </p:cNvPr>
          <p:cNvPicPr>
            <a:picLocks noGrp="1" noChangeAspect="1"/>
          </p:cNvPicPr>
          <p:nvPr>
            <p:ph idx="1"/>
          </p:nvPr>
        </p:nvPicPr>
        <p:blipFill>
          <a:blip r:embed="rId6"/>
          <a:stretch>
            <a:fillRect/>
          </a:stretch>
        </p:blipFill>
        <p:spPr>
          <a:xfrm>
            <a:off x="882136" y="1371600"/>
            <a:ext cx="6312927" cy="5105400"/>
          </a:xfrm>
        </p:spPr>
      </p:pic>
      <p:pic>
        <p:nvPicPr>
          <p:cNvPr id="1026" name="Picture 2" descr="Red new icon - Free red new icons">
            <a:extLst>
              <a:ext uri="{FF2B5EF4-FFF2-40B4-BE49-F238E27FC236}">
                <a16:creationId xmlns:a16="http://schemas.microsoft.com/office/drawing/2014/main" id="{DBDDA960-1A7E-40B9-AC17-C0DD35B35C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9885" y="44779"/>
            <a:ext cx="1311096" cy="131109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929920E-EC2F-412C-B029-79322A326E86}"/>
              </a:ext>
            </a:extLst>
          </p:cNvPr>
          <p:cNvSpPr/>
          <p:nvPr/>
        </p:nvSpPr>
        <p:spPr>
          <a:xfrm>
            <a:off x="859433" y="3973230"/>
            <a:ext cx="6096000" cy="23799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5F1E1C15-F5EC-436B-90B1-5D9614B1FC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2860255"/>
      </p:ext>
    </p:extLst>
  </p:cSld>
  <p:clrMapOvr>
    <a:masterClrMapping/>
  </p:clrMapOvr>
  <mc:AlternateContent xmlns:mc="http://schemas.openxmlformats.org/markup-compatibility/2006">
    <mc:Choice xmlns:p14="http://schemas.microsoft.com/office/powerpoint/2010/main" Requires="p14">
      <p:transition spd="slow" p14:dur="2000" advTm="39468"/>
    </mc:Choice>
    <mc:Fallback>
      <p:transition spd="slow" advTm="3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0" name="TextBox 9"/>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Definitions</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457200" y="1371600"/>
            <a:ext cx="7162800" cy="5105400"/>
          </a:xfrm>
        </p:spPr>
        <p:txBody>
          <a:bodyPr>
            <a:normAutofit/>
          </a:bodyPr>
          <a:lstStyle/>
          <a:p>
            <a:r>
              <a:rPr lang="en-US" dirty="0">
                <a:latin typeface="Arial" panose="020B0604020202020204" pitchFamily="34" charset="0"/>
                <a:cs typeface="Arial" panose="020B0604020202020204" pitchFamily="34" charset="0"/>
              </a:rPr>
              <a:t>Organization</a:t>
            </a:r>
          </a:p>
          <a:p>
            <a:r>
              <a:rPr lang="en-US" dirty="0">
                <a:latin typeface="Arial" panose="020B0604020202020204" pitchFamily="34" charset="0"/>
                <a:cs typeface="Arial" panose="020B0604020202020204" pitchFamily="34" charset="0"/>
              </a:rPr>
              <a:t>User</a:t>
            </a:r>
          </a:p>
          <a:p>
            <a:r>
              <a:rPr lang="en-US" dirty="0">
                <a:latin typeface="Arial" panose="020B0604020202020204" pitchFamily="34" charset="0"/>
                <a:cs typeface="Arial" panose="020B0604020202020204" pitchFamily="34" charset="0"/>
              </a:rPr>
              <a:t>Role</a:t>
            </a:r>
          </a:p>
          <a:p>
            <a:r>
              <a:rPr lang="en-US" dirty="0">
                <a:latin typeface="Arial" panose="020B0604020202020204" pitchFamily="34" charset="0"/>
                <a:cs typeface="Arial" panose="020B0604020202020204" pitchFamily="34" charset="0"/>
              </a:rPr>
              <a:t>Document</a:t>
            </a:r>
          </a:p>
        </p:txBody>
      </p:sp>
      <p:pic>
        <p:nvPicPr>
          <p:cNvPr id="2" name="Audio 1">
            <a:hlinkClick r:id="" action="ppaction://media"/>
            <a:extLst>
              <a:ext uri="{FF2B5EF4-FFF2-40B4-BE49-F238E27FC236}">
                <a16:creationId xmlns:a16="http://schemas.microsoft.com/office/drawing/2014/main" id="{97D23A35-59C6-46A6-8B01-0A716E8CEE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057512"/>
      </p:ext>
    </p:extLst>
  </p:cSld>
  <p:clrMapOvr>
    <a:masterClrMapping/>
  </p:clrMapOvr>
  <mc:AlternateContent xmlns:mc="http://schemas.openxmlformats.org/markup-compatibility/2006">
    <mc:Choice xmlns:p14="http://schemas.microsoft.com/office/powerpoint/2010/main" Requires="p14">
      <p:transition spd="slow" p14:dur="2000" advTm="148214"/>
    </mc:Choice>
    <mc:Fallback>
      <p:transition spd="slow" advTm="148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0" name="TextBox 9"/>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Adding Users to Documents</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457200" y="1371600"/>
            <a:ext cx="7162800" cy="5105400"/>
          </a:xfrm>
        </p:spPr>
        <p:txBody>
          <a:bodyPr>
            <a:normAutofit/>
          </a:bodyPr>
          <a:lstStyle/>
          <a:p>
            <a:pPr marL="0" indent="0">
              <a:spcBef>
                <a:spcPts val="0"/>
              </a:spcBef>
              <a:buSzPct val="100000"/>
              <a:buNone/>
            </a:pPr>
            <a:r>
              <a:rPr lang="en-US" sz="3000" b="1" dirty="0">
                <a:latin typeface="Arial" panose="020B0604020202020204" pitchFamily="34" charset="0"/>
                <a:cs typeface="Arial" panose="020B0604020202020204" pitchFamily="34" charset="0"/>
              </a:rPr>
              <a:t>Prerequisite: </a:t>
            </a:r>
            <a:r>
              <a:rPr lang="en-US" sz="3000" dirty="0">
                <a:latin typeface="Arial" panose="020B0604020202020204" pitchFamily="34" charset="0"/>
                <a:cs typeface="Arial" panose="020B0604020202020204" pitchFamily="34" charset="0"/>
              </a:rPr>
              <a:t>User must be registered in system.</a:t>
            </a:r>
          </a:p>
          <a:p>
            <a:pPr marL="0" indent="0">
              <a:spcBef>
                <a:spcPts val="0"/>
              </a:spcBef>
              <a:buSzPct val="100000"/>
              <a:buNone/>
            </a:pPr>
            <a:endParaRPr lang="en-US" sz="3000" dirty="0">
              <a:latin typeface="Arial" panose="020B0604020202020204" pitchFamily="34" charset="0"/>
              <a:cs typeface="Arial" panose="020B0604020202020204" pitchFamily="34" charset="0"/>
            </a:endParaRPr>
          </a:p>
          <a:p>
            <a:pPr>
              <a:spcBef>
                <a:spcPts val="0"/>
              </a:spcBef>
              <a:buSzPct val="100000"/>
            </a:pPr>
            <a:r>
              <a:rPr lang="en-US" sz="3000" dirty="0">
                <a:latin typeface="Arial" panose="020B0604020202020204" pitchFamily="34" charset="0"/>
                <a:cs typeface="Arial" panose="020B0604020202020204" pitchFamily="34" charset="0"/>
              </a:rPr>
              <a:t>Add User in My Organization</a:t>
            </a:r>
          </a:p>
          <a:p>
            <a:pPr>
              <a:spcBef>
                <a:spcPts val="0"/>
              </a:spcBef>
              <a:buSzPct val="100000"/>
            </a:pPr>
            <a:r>
              <a:rPr lang="en-US" sz="3000" dirty="0">
                <a:latin typeface="Arial" panose="020B0604020202020204" pitchFamily="34" charset="0"/>
                <a:cs typeface="Arial" panose="020B0604020202020204" pitchFamily="34" charset="0"/>
              </a:rPr>
              <a:t>Add User from Outside Organization</a:t>
            </a:r>
          </a:p>
          <a:p>
            <a:endParaRPr lang="en-US" dirty="0"/>
          </a:p>
        </p:txBody>
      </p:sp>
      <p:pic>
        <p:nvPicPr>
          <p:cNvPr id="1026" name="Picture 2" descr="Red new icon - Free red new icons">
            <a:extLst>
              <a:ext uri="{FF2B5EF4-FFF2-40B4-BE49-F238E27FC236}">
                <a16:creationId xmlns:a16="http://schemas.microsoft.com/office/drawing/2014/main" id="{DBDDA960-1A7E-40B9-AC17-C0DD35B35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9885" y="44779"/>
            <a:ext cx="1311096" cy="131109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9DCA80E-7AD3-48C2-AD94-F88872368F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0814000"/>
      </p:ext>
    </p:extLst>
  </p:cSld>
  <p:clrMapOvr>
    <a:masterClrMapping/>
  </p:clrMapOvr>
  <mc:AlternateContent xmlns:mc="http://schemas.openxmlformats.org/markup-compatibility/2006">
    <mc:Choice xmlns:p14="http://schemas.microsoft.com/office/powerpoint/2010/main" Requires="p14">
      <p:transition spd="slow" p14:dur="2000" advTm="67365"/>
    </mc:Choice>
    <mc:Fallback>
      <p:transition spd="slow" advTm="67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0" name="TextBox 9"/>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Add User from MY Organization</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457200" y="1371600"/>
            <a:ext cx="7162800" cy="5105400"/>
          </a:xfrm>
        </p:spPr>
        <p:txBody>
          <a:bodyPr>
            <a:normAutofit fontScale="92500" lnSpcReduction="20000"/>
          </a:bodyPr>
          <a:lstStyle/>
          <a:p>
            <a:pPr marL="0" indent="0">
              <a:buNone/>
            </a:pPr>
            <a:r>
              <a:rPr lang="en-US" b="1" dirty="0">
                <a:latin typeface="Arial" panose="020B0604020202020204" pitchFamily="34" charset="0"/>
                <a:cs typeface="Arial" panose="020B0604020202020204" pitchFamily="34" charset="0"/>
              </a:rPr>
              <a:t>Example, Texas has an application in progress.</a:t>
            </a:r>
          </a:p>
          <a:p>
            <a:pPr marL="0" indent="0">
              <a:buNone/>
            </a:pP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Currently, the Mayor (AO) only has access to the document.</a:t>
            </a:r>
          </a:p>
          <a:p>
            <a:r>
              <a:rPr lang="en-US" dirty="0">
                <a:latin typeface="Arial" panose="020B0604020202020204" pitchFamily="34" charset="0"/>
                <a:cs typeface="Arial" panose="020B0604020202020204" pitchFamily="34" charset="0"/>
              </a:rPr>
              <a:t>Jane Doe, the Grant Coordinator for the City of Example was added to the city’s organization in TDA-GO </a:t>
            </a:r>
            <a:r>
              <a:rPr lang="en-US" i="1" dirty="0">
                <a:latin typeface="Arial" panose="020B0604020202020204" pitchFamily="34" charset="0"/>
                <a:cs typeface="Arial" panose="020B0604020202020204" pitchFamily="34" charset="0"/>
              </a:rPr>
              <a:t>after</a:t>
            </a:r>
            <a:r>
              <a:rPr lang="en-US" dirty="0">
                <a:latin typeface="Arial" panose="020B0604020202020204" pitchFamily="34" charset="0"/>
                <a:cs typeface="Arial" panose="020B0604020202020204" pitchFamily="34" charset="0"/>
              </a:rPr>
              <a:t> the application was initiated.</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How can Jane Doe get access to this document?</a:t>
            </a:r>
          </a:p>
        </p:txBody>
      </p:sp>
      <p:pic>
        <p:nvPicPr>
          <p:cNvPr id="2" name="Audio 1">
            <a:hlinkClick r:id="" action="ppaction://media"/>
            <a:extLst>
              <a:ext uri="{FF2B5EF4-FFF2-40B4-BE49-F238E27FC236}">
                <a16:creationId xmlns:a16="http://schemas.microsoft.com/office/drawing/2014/main" id="{62C5CBB7-3012-4AB3-B9EE-A4B9380B3F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116739"/>
      </p:ext>
    </p:extLst>
  </p:cSld>
  <p:clrMapOvr>
    <a:masterClrMapping/>
  </p:clrMapOvr>
  <mc:AlternateContent xmlns:mc="http://schemas.openxmlformats.org/markup-compatibility/2006">
    <mc:Choice xmlns:p14="http://schemas.microsoft.com/office/powerpoint/2010/main" Requires="p14">
      <p:transition spd="slow" p14:dur="2000" advTm="71202"/>
    </mc:Choice>
    <mc:Fallback>
      <p:transition spd="slow" advTm="7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06363BC3-DA44-4DAC-BC9A-6DED6F627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67883"/>
            <a:ext cx="9144000" cy="2538023"/>
          </a:xfrm>
          <a:prstGeom prst="rect">
            <a:avLst/>
          </a:prstGeom>
        </p:spPr>
      </p:pic>
      <p:sp>
        <p:nvSpPr>
          <p:cNvPr id="10" name="TextBox 9"/>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Add User from MY Organization</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6"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457200" y="1371600"/>
            <a:ext cx="8077200" cy="2780305"/>
          </a:xfrm>
        </p:spPr>
        <p:txBody>
          <a:bodyPr>
            <a:normAutofit lnSpcReduction="10000"/>
          </a:bodyPr>
          <a:lstStyle/>
          <a:p>
            <a:pPr marL="514350" indent="-514350">
              <a:buAutoNum type="arabicPeriod"/>
            </a:pPr>
            <a:r>
              <a:rPr lang="en-US" dirty="0">
                <a:latin typeface="Arial" panose="020B0604020202020204" pitchFamily="34" charset="0"/>
                <a:cs typeface="Arial" panose="020B0604020202020204" pitchFamily="34" charset="0"/>
              </a:rPr>
              <a:t>Navigate to Document</a:t>
            </a:r>
          </a:p>
          <a:p>
            <a:pPr marL="514350" indent="-514350">
              <a:buAutoNum type="arabicPeriod"/>
            </a:pPr>
            <a:r>
              <a:rPr lang="en-US" dirty="0">
                <a:latin typeface="Arial" panose="020B0604020202020204" pitchFamily="34" charset="0"/>
                <a:cs typeface="Arial" panose="020B0604020202020204" pitchFamily="34" charset="0"/>
              </a:rPr>
              <a:t>In blue navigation menu, under </a:t>
            </a:r>
            <a:r>
              <a:rPr lang="en-US" i="1" dirty="0">
                <a:latin typeface="Arial" panose="020B0604020202020204" pitchFamily="34" charset="0"/>
                <a:cs typeface="Arial" panose="020B0604020202020204" pitchFamily="34" charset="0"/>
              </a:rPr>
              <a:t>Tools </a:t>
            </a:r>
            <a:r>
              <a:rPr lang="en-US" dirty="0">
                <a:latin typeface="Arial" panose="020B0604020202020204" pitchFamily="34" charset="0"/>
                <a:cs typeface="Arial" panose="020B0604020202020204" pitchFamily="34" charset="0"/>
              </a:rPr>
              <a:t>click </a:t>
            </a:r>
            <a:r>
              <a:rPr lang="en-US" i="1" dirty="0">
                <a:solidFill>
                  <a:schemeClr val="tx2">
                    <a:lumMod val="60000"/>
                    <a:lumOff val="40000"/>
                  </a:schemeClr>
                </a:solidFill>
                <a:latin typeface="Arial" panose="020B0604020202020204" pitchFamily="34" charset="0"/>
                <a:cs typeface="Arial" panose="020B0604020202020204" pitchFamily="34" charset="0"/>
              </a:rPr>
              <a:t>Add/Edit People</a:t>
            </a:r>
          </a:p>
          <a:p>
            <a:pPr marL="514350" indent="-514350">
              <a:buAutoNum type="arabicPeriod"/>
            </a:pPr>
            <a:r>
              <a:rPr lang="en-US" dirty="0">
                <a:latin typeface="Arial" panose="020B0604020202020204" pitchFamily="34" charset="0"/>
                <a:cs typeface="Arial" panose="020B0604020202020204" pitchFamily="34" charset="0"/>
              </a:rPr>
              <a:t>Click “</a:t>
            </a:r>
            <a:r>
              <a:rPr lang="en-US" dirty="0">
                <a:solidFill>
                  <a:schemeClr val="tx2">
                    <a:lumMod val="60000"/>
                    <a:lumOff val="40000"/>
                  </a:schemeClr>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t>
            </a:r>
          </a:p>
          <a:p>
            <a:pPr marL="514350" indent="-514350">
              <a:buAutoNum type="arabicPeriod"/>
            </a:pPr>
            <a:r>
              <a:rPr lang="en-US" dirty="0">
                <a:latin typeface="Arial" panose="020B0604020202020204" pitchFamily="34" charset="0"/>
                <a:cs typeface="Arial" panose="020B0604020202020204" pitchFamily="34" charset="0"/>
              </a:rPr>
              <a:t>Select </a:t>
            </a:r>
            <a:r>
              <a:rPr lang="en-US" i="1" dirty="0">
                <a:solidFill>
                  <a:schemeClr val="tx2">
                    <a:lumMod val="60000"/>
                    <a:lumOff val="40000"/>
                  </a:schemeClr>
                </a:solidFill>
                <a:latin typeface="Arial" panose="020B0604020202020204" pitchFamily="34" charset="0"/>
                <a:cs typeface="Arial" panose="020B0604020202020204" pitchFamily="34" charset="0"/>
              </a:rPr>
              <a:t>Add User From MY Organization</a:t>
            </a:r>
          </a:p>
          <a:p>
            <a:endParaRPr lang="en-US" dirty="0"/>
          </a:p>
        </p:txBody>
      </p:sp>
      <p:sp>
        <p:nvSpPr>
          <p:cNvPr id="6" name="Oval 5">
            <a:extLst>
              <a:ext uri="{FF2B5EF4-FFF2-40B4-BE49-F238E27FC236}">
                <a16:creationId xmlns:a16="http://schemas.microsoft.com/office/drawing/2014/main" id="{337222A6-2C3E-432F-9094-4EB4184A7743}"/>
              </a:ext>
            </a:extLst>
          </p:cNvPr>
          <p:cNvSpPr/>
          <p:nvPr/>
        </p:nvSpPr>
        <p:spPr>
          <a:xfrm>
            <a:off x="0" y="6019800"/>
            <a:ext cx="762000" cy="6185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C863394-8393-4DC4-8F31-DAE195F0E801}"/>
              </a:ext>
            </a:extLst>
          </p:cNvPr>
          <p:cNvCxnSpPr>
            <a:cxnSpLocks/>
          </p:cNvCxnSpPr>
          <p:nvPr/>
        </p:nvCxnSpPr>
        <p:spPr>
          <a:xfrm>
            <a:off x="8458200" y="5610759"/>
            <a:ext cx="381000" cy="618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1223A49-2A07-4625-8383-C771AB076509}"/>
              </a:ext>
            </a:extLst>
          </p:cNvPr>
          <p:cNvSpPr/>
          <p:nvPr/>
        </p:nvSpPr>
        <p:spPr>
          <a:xfrm>
            <a:off x="7772400" y="6461306"/>
            <a:ext cx="1371600" cy="112622"/>
          </a:xfrm>
          <a:prstGeom prst="rect">
            <a:avLst/>
          </a:prstGeom>
          <a:solidFill>
            <a:srgbClr val="E7F715">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9725AF30-E69C-44E5-AE1A-847672BC81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1497521"/>
      </p:ext>
    </p:extLst>
  </p:cSld>
  <p:clrMapOvr>
    <a:masterClrMapping/>
  </p:clrMapOvr>
  <mc:AlternateContent xmlns:mc="http://schemas.openxmlformats.org/markup-compatibility/2006">
    <mc:Choice xmlns:p14="http://schemas.microsoft.com/office/powerpoint/2010/main" Requires="p14">
      <p:transition spd="slow" p14:dur="2000" advTm="37912"/>
    </mc:Choice>
    <mc:Fallback>
      <p:transition spd="slow" advTm="3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Add User from MY Organization</a:t>
            </a:r>
          </a:p>
        </p:txBody>
      </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34428" y="1358892"/>
            <a:ext cx="4032771" cy="5105400"/>
          </a:xfrm>
        </p:spPr>
        <p:txBody>
          <a:bodyPr>
            <a:normAutofit/>
          </a:bodyPr>
          <a:lstStyle/>
          <a:p>
            <a:pPr marL="514350" indent="-514350">
              <a:spcBef>
                <a:spcPts val="0"/>
              </a:spcBef>
              <a:buSzPct val="100000"/>
              <a:buFont typeface="+mj-lt"/>
              <a:buAutoNum type="arabicPeriod" startAt="5"/>
            </a:pPr>
            <a:r>
              <a:rPr lang="en-US" sz="3000" dirty="0">
                <a:latin typeface="Arial" panose="020B0604020202020204" pitchFamily="34" charset="0"/>
                <a:cs typeface="Arial" panose="020B0604020202020204" pitchFamily="34" charset="0"/>
              </a:rPr>
              <a:t>In </a:t>
            </a:r>
            <a:r>
              <a:rPr lang="en-US" sz="3000" i="1" dirty="0">
                <a:solidFill>
                  <a:schemeClr val="tx2">
                    <a:lumMod val="60000"/>
                    <a:lumOff val="40000"/>
                  </a:schemeClr>
                </a:solidFill>
                <a:latin typeface="Arial" panose="020B0604020202020204" pitchFamily="34" charset="0"/>
                <a:cs typeface="Arial" panose="020B0604020202020204" pitchFamily="34" charset="0"/>
              </a:rPr>
              <a:t>Add Document User Search</a:t>
            </a:r>
            <a:r>
              <a:rPr lang="en-US" sz="3000" i="1" dirty="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search for user by Role or Name. </a:t>
            </a:r>
          </a:p>
          <a:p>
            <a:pPr marL="514350" indent="-514350">
              <a:spcBef>
                <a:spcPts val="0"/>
              </a:spcBef>
              <a:buSzPct val="100000"/>
              <a:buFont typeface="+mj-lt"/>
              <a:buAutoNum type="arabicPeriod" startAt="5"/>
            </a:pPr>
            <a:r>
              <a:rPr lang="en-US" sz="3000" dirty="0">
                <a:latin typeface="Arial" panose="020B0604020202020204" pitchFamily="34" charset="0"/>
                <a:cs typeface="Arial" panose="020B0604020202020204" pitchFamily="34" charset="0"/>
              </a:rPr>
              <a:t>Select appropriate </a:t>
            </a:r>
            <a:r>
              <a:rPr lang="en-US" sz="3000" i="1" dirty="0">
                <a:solidFill>
                  <a:schemeClr val="tx2">
                    <a:lumMod val="60000"/>
                    <a:lumOff val="40000"/>
                  </a:schemeClr>
                </a:solidFill>
                <a:latin typeface="Arial" panose="020B0604020202020204" pitchFamily="34" charset="0"/>
                <a:cs typeface="Arial" panose="020B0604020202020204" pitchFamily="34" charset="0"/>
              </a:rPr>
              <a:t>Document Role</a:t>
            </a:r>
            <a:r>
              <a:rPr lang="en-US" sz="3000" dirty="0">
                <a:latin typeface="Arial" panose="020B0604020202020204" pitchFamily="34" charset="0"/>
                <a:cs typeface="Arial" panose="020B0604020202020204" pitchFamily="34" charset="0"/>
              </a:rPr>
              <a:t>* from dropdown menu.</a:t>
            </a:r>
          </a:p>
          <a:p>
            <a:pPr marL="514350" indent="-514350">
              <a:spcBef>
                <a:spcPts val="0"/>
              </a:spcBef>
              <a:buSzPct val="100000"/>
              <a:buFont typeface="+mj-lt"/>
              <a:buAutoNum type="arabicPeriod" startAt="5"/>
            </a:pPr>
            <a:r>
              <a:rPr lang="en-US" sz="3000" dirty="0">
                <a:latin typeface="Arial" panose="020B0604020202020204" pitchFamily="34" charset="0"/>
                <a:cs typeface="Arial" panose="020B0604020202020204" pitchFamily="34" charset="0"/>
              </a:rPr>
              <a:t>Click </a:t>
            </a:r>
            <a:r>
              <a:rPr lang="en-US" sz="3000" i="1" dirty="0">
                <a:solidFill>
                  <a:schemeClr val="tx2">
                    <a:lumMod val="60000"/>
                    <a:lumOff val="40000"/>
                  </a:schemeClr>
                </a:solidFill>
                <a:latin typeface="Arial" panose="020B0604020202020204" pitchFamily="34" charset="0"/>
                <a:cs typeface="Arial" panose="020B0604020202020204" pitchFamily="34" charset="0"/>
              </a:rPr>
              <a:t>Save</a:t>
            </a:r>
            <a:endParaRPr lang="en-US" sz="3000"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DB44230-B55A-4A61-BF79-255CA6743380}"/>
              </a:ext>
            </a:extLst>
          </p:cNvPr>
          <p:cNvPicPr>
            <a:picLocks noChangeAspect="1"/>
          </p:cNvPicPr>
          <p:nvPr/>
        </p:nvPicPr>
        <p:blipFill>
          <a:blip r:embed="rId6"/>
          <a:stretch>
            <a:fillRect/>
          </a:stretch>
        </p:blipFill>
        <p:spPr>
          <a:xfrm>
            <a:off x="4420263" y="1504998"/>
            <a:ext cx="4723737" cy="4212405"/>
          </a:xfrm>
          <a:prstGeom prst="rect">
            <a:avLst/>
          </a:prstGeom>
        </p:spPr>
      </p:pic>
      <p:sp>
        <p:nvSpPr>
          <p:cNvPr id="6" name="TextBox 5">
            <a:extLst>
              <a:ext uri="{FF2B5EF4-FFF2-40B4-BE49-F238E27FC236}">
                <a16:creationId xmlns:a16="http://schemas.microsoft.com/office/drawing/2014/main" id="{67815D66-4AB0-4F0E-96BB-3FCBFC2FA80C}"/>
              </a:ext>
            </a:extLst>
          </p:cNvPr>
          <p:cNvSpPr txBox="1"/>
          <p:nvPr/>
        </p:nvSpPr>
        <p:spPr>
          <a:xfrm>
            <a:off x="407804" y="5913593"/>
            <a:ext cx="7494249" cy="1569660"/>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*Document Role should mirror the role listed in parenthesis next to Organization.</a:t>
            </a:r>
          </a:p>
          <a:p>
            <a:endParaRPr lang="en-US" dirty="0"/>
          </a:p>
        </p:txBody>
      </p:sp>
      <p:sp>
        <p:nvSpPr>
          <p:cNvPr id="7" name="Oval 6">
            <a:extLst>
              <a:ext uri="{FF2B5EF4-FFF2-40B4-BE49-F238E27FC236}">
                <a16:creationId xmlns:a16="http://schemas.microsoft.com/office/drawing/2014/main" id="{F485336E-9F4F-442F-AB33-3027B3B2B30C}"/>
              </a:ext>
            </a:extLst>
          </p:cNvPr>
          <p:cNvSpPr/>
          <p:nvPr/>
        </p:nvSpPr>
        <p:spPr>
          <a:xfrm>
            <a:off x="8382000" y="53340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5CD931-6C24-4C7E-8D24-F19C7E09A757}"/>
              </a:ext>
            </a:extLst>
          </p:cNvPr>
          <p:cNvSpPr/>
          <p:nvPr/>
        </p:nvSpPr>
        <p:spPr>
          <a:xfrm>
            <a:off x="8077200" y="2744503"/>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85D7ED23-5F28-4533-AE07-9C276FC1F13E}"/>
                  </a:ext>
                </a:extLst>
              </p14:cNvPr>
              <p14:cNvContentPartPr/>
              <p14:nvPr/>
            </p14:nvContentPartPr>
            <p14:xfrm>
              <a:off x="5440500" y="4922400"/>
              <a:ext cx="380520" cy="360"/>
            </p14:xfrm>
          </p:contentPart>
        </mc:Choice>
        <mc:Fallback xmlns="">
          <p:pic>
            <p:nvPicPr>
              <p:cNvPr id="17" name="Ink 16">
                <a:extLst>
                  <a:ext uri="{FF2B5EF4-FFF2-40B4-BE49-F238E27FC236}">
                    <a16:creationId xmlns:a16="http://schemas.microsoft.com/office/drawing/2014/main" id="{85D7ED23-5F28-4533-AE07-9C276FC1F13E}"/>
                  </a:ext>
                </a:extLst>
              </p:cNvPr>
              <p:cNvPicPr/>
              <p:nvPr/>
            </p:nvPicPr>
            <p:blipFill>
              <a:blip r:embed="rId8"/>
              <a:stretch>
                <a:fillRect/>
              </a:stretch>
            </p:blipFill>
            <p:spPr>
              <a:xfrm>
                <a:off x="5386500" y="4814400"/>
                <a:ext cx="488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78FCBF41-9F7A-4C32-8C89-4DD971303366}"/>
                  </a:ext>
                </a:extLst>
              </p14:cNvPr>
              <p14:cNvContentPartPr/>
              <p14:nvPr/>
            </p14:nvContentPartPr>
            <p14:xfrm>
              <a:off x="5974020" y="4777320"/>
              <a:ext cx="272520" cy="16200"/>
            </p14:xfrm>
          </p:contentPart>
        </mc:Choice>
        <mc:Fallback xmlns="">
          <p:pic>
            <p:nvPicPr>
              <p:cNvPr id="18" name="Ink 17">
                <a:extLst>
                  <a:ext uri="{FF2B5EF4-FFF2-40B4-BE49-F238E27FC236}">
                    <a16:creationId xmlns:a16="http://schemas.microsoft.com/office/drawing/2014/main" id="{78FCBF41-9F7A-4C32-8C89-4DD971303366}"/>
                  </a:ext>
                </a:extLst>
              </p:cNvPr>
              <p:cNvPicPr/>
              <p:nvPr/>
            </p:nvPicPr>
            <p:blipFill>
              <a:blip r:embed="rId10"/>
              <a:stretch>
                <a:fillRect/>
              </a:stretch>
            </p:blipFill>
            <p:spPr>
              <a:xfrm>
                <a:off x="5920020" y="4669680"/>
                <a:ext cx="3801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3DA61A0-4B81-4098-A4B5-374AC8F9245C}"/>
                  </a:ext>
                </a:extLst>
              </p14:cNvPr>
              <p14:cNvContentPartPr/>
              <p14:nvPr/>
            </p14:nvContentPartPr>
            <p14:xfrm>
              <a:off x="6393060" y="5532600"/>
              <a:ext cx="617040" cy="16560"/>
            </p14:xfrm>
          </p:contentPart>
        </mc:Choice>
        <mc:Fallback xmlns="">
          <p:pic>
            <p:nvPicPr>
              <p:cNvPr id="19" name="Ink 18">
                <a:extLst>
                  <a:ext uri="{FF2B5EF4-FFF2-40B4-BE49-F238E27FC236}">
                    <a16:creationId xmlns:a16="http://schemas.microsoft.com/office/drawing/2014/main" id="{F3DA61A0-4B81-4098-A4B5-374AC8F9245C}"/>
                  </a:ext>
                </a:extLst>
              </p:cNvPr>
              <p:cNvPicPr/>
              <p:nvPr/>
            </p:nvPicPr>
            <p:blipFill>
              <a:blip r:embed="rId12"/>
              <a:stretch>
                <a:fillRect/>
              </a:stretch>
            </p:blipFill>
            <p:spPr>
              <a:xfrm>
                <a:off x="6339060" y="5424600"/>
                <a:ext cx="724680" cy="232200"/>
              </a:xfrm>
              <a:prstGeom prst="rect">
                <a:avLst/>
              </a:prstGeom>
            </p:spPr>
          </p:pic>
        </mc:Fallback>
      </mc:AlternateContent>
      <p:pic>
        <p:nvPicPr>
          <p:cNvPr id="2" name="Audio 1">
            <a:hlinkClick r:id="" action="ppaction://media"/>
            <a:extLst>
              <a:ext uri="{FF2B5EF4-FFF2-40B4-BE49-F238E27FC236}">
                <a16:creationId xmlns:a16="http://schemas.microsoft.com/office/drawing/2014/main" id="{3E3F2AFA-93D1-47C6-B743-D196AA1C1C4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0042136"/>
      </p:ext>
    </p:extLst>
  </p:cSld>
  <p:clrMapOvr>
    <a:masterClrMapping/>
  </p:clrMapOvr>
  <mc:AlternateContent xmlns:mc="http://schemas.openxmlformats.org/markup-compatibility/2006">
    <mc:Choice xmlns:p14="http://schemas.microsoft.com/office/powerpoint/2010/main" Requires="p14">
      <p:transition spd="slow" p14:dur="2000" advTm="54527"/>
    </mc:Choice>
    <mc:Fallback>
      <p:transition spd="slow" advTm="54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w icon - The Refuge">
            <a:extLst>
              <a:ext uri="{FF2B5EF4-FFF2-40B4-BE49-F238E27FC236}">
                <a16:creationId xmlns:a16="http://schemas.microsoft.com/office/drawing/2014/main" id="{248F6135-D818-408D-AFD2-FB9CFF34D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2508"/>
            <a:ext cx="2092605" cy="11021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0" name="TextBox 9"/>
          <p:cNvSpPr txBox="1"/>
          <p:nvPr/>
        </p:nvSpPr>
        <p:spPr>
          <a:xfrm>
            <a:off x="915064" y="455203"/>
            <a:ext cx="7162800" cy="469666"/>
          </a:xfrm>
          <a:prstGeom prst="rect">
            <a:avLst/>
          </a:prstGeom>
          <a:noFill/>
        </p:spPr>
        <p:txBody>
          <a:bodyPr wrap="square" lIns="38405" tIns="19202" rIns="38405" bIns="19202" rtlCol="0">
            <a:spAutoFit/>
          </a:bodyPr>
          <a:lstStyle/>
          <a:p>
            <a:r>
              <a:rPr lang="en-US" sz="2800" b="1" dirty="0">
                <a:solidFill>
                  <a:srgbClr val="1E3C78"/>
                </a:solidFill>
                <a:latin typeface="Arial" panose="020B0604020202020204" pitchFamily="34" charset="0"/>
                <a:ea typeface="Playfair Display" charset="0"/>
                <a:cs typeface="Arial" panose="020B0604020202020204" pitchFamily="34" charset="0"/>
              </a:rPr>
              <a:t>Add Users from OTHER Organization</a:t>
            </a:r>
          </a:p>
        </p:txBody>
      </p:sp>
      <p:sp>
        <p:nvSpPr>
          <p:cNvPr id="13" name="Rectangle 12"/>
          <p:cNvSpPr/>
          <p:nvPr/>
        </p:nvSpPr>
        <p:spPr>
          <a:xfrm>
            <a:off x="0" y="1140597"/>
            <a:ext cx="7162800" cy="61495"/>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6"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4" name="Content Placeholder 3">
            <a:extLst>
              <a:ext uri="{FF2B5EF4-FFF2-40B4-BE49-F238E27FC236}">
                <a16:creationId xmlns:a16="http://schemas.microsoft.com/office/drawing/2014/main" id="{6DA02325-8A3B-47D7-8BFB-9FF95A9BDDB4}"/>
              </a:ext>
            </a:extLst>
          </p:cNvPr>
          <p:cNvSpPr>
            <a:spLocks noGrp="1"/>
          </p:cNvSpPr>
          <p:nvPr>
            <p:ph idx="1"/>
          </p:nvPr>
        </p:nvSpPr>
        <p:spPr>
          <a:xfrm>
            <a:off x="732758" y="1332508"/>
            <a:ext cx="7162800" cy="5395076"/>
          </a:xfrm>
        </p:spPr>
        <p:txBody>
          <a:bodyPr>
            <a:normAutofit fontScale="92500" lnSpcReduction="20000"/>
          </a:bodyPr>
          <a:lstStyle/>
          <a:p>
            <a:pPr marL="0" indent="0">
              <a:buNone/>
            </a:pPr>
            <a:r>
              <a:rPr lang="en-US" dirty="0"/>
              <a:t>                </a:t>
            </a:r>
            <a:r>
              <a:rPr lang="en-US" b="1" dirty="0">
                <a:latin typeface="Arial" panose="020B0604020202020204" pitchFamily="34" charset="0"/>
                <a:cs typeface="Arial" panose="020B0604020202020204" pitchFamily="34" charset="0"/>
              </a:rPr>
              <a:t> Example, Texas has an</a:t>
            </a:r>
          </a:p>
          <a:p>
            <a:pPr marL="0" indent="0">
              <a:buNone/>
            </a:pPr>
            <a:r>
              <a:rPr lang="en-US" b="1" dirty="0">
                <a:latin typeface="Arial" panose="020B0604020202020204" pitchFamily="34" charset="0"/>
                <a:cs typeface="Arial" panose="020B0604020202020204" pitchFamily="34" charset="0"/>
              </a:rPr>
              <a:t>              application in progress.</a:t>
            </a:r>
          </a:p>
          <a:p>
            <a:pPr marL="0" indent="0">
              <a:buNone/>
            </a:pPr>
            <a:endParaRPr lang="en-US" sz="19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Currently, the Mayor (AO) and Jane Doe (PD) have access to the document.</a:t>
            </a:r>
          </a:p>
          <a:p>
            <a:r>
              <a:rPr lang="en-US" dirty="0">
                <a:latin typeface="Arial" panose="020B0604020202020204" pitchFamily="34" charset="0"/>
                <a:cs typeface="Arial" panose="020B0604020202020204" pitchFamily="34" charset="0"/>
              </a:rPr>
              <a:t>The City recently selected Awesome Administrators, Inc. to provide administrative services and assist with application prep.</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dirty="0">
                <a:solidFill>
                  <a:schemeClr val="accent1"/>
                </a:solidFill>
                <a:latin typeface="Arial" panose="020B0604020202020204" pitchFamily="34" charset="0"/>
                <a:cs typeface="Arial" panose="020B0604020202020204" pitchFamily="34" charset="0"/>
              </a:rPr>
              <a:t>How can staff from Awesome Administrators, Inc. get access to this document?</a:t>
            </a:r>
          </a:p>
        </p:txBody>
      </p:sp>
      <p:pic>
        <p:nvPicPr>
          <p:cNvPr id="7" name="Audio 6">
            <a:hlinkClick r:id="" action="ppaction://media"/>
            <a:extLst>
              <a:ext uri="{FF2B5EF4-FFF2-40B4-BE49-F238E27FC236}">
                <a16:creationId xmlns:a16="http://schemas.microsoft.com/office/drawing/2014/main" id="{F7B06358-DB73-4114-AF31-8D5DFE9B3C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528786"/>
      </p:ext>
    </p:extLst>
  </p:cSld>
  <p:clrMapOvr>
    <a:masterClrMapping/>
  </p:clrMapOvr>
  <mc:AlternateContent xmlns:mc="http://schemas.openxmlformats.org/markup-compatibility/2006">
    <mc:Choice xmlns:p14="http://schemas.microsoft.com/office/powerpoint/2010/main" Requires="p14">
      <p:transition spd="slow" p14:dur="2000" advTm="39460"/>
    </mc:Choice>
    <mc:Fallback>
      <p:transition spd="slow" advTm="3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06363BC3-DA44-4DAC-BC9A-6DED6F627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67883"/>
            <a:ext cx="9144000" cy="2538023"/>
          </a:xfrm>
          <a:prstGeom prst="rect">
            <a:avLst/>
          </a:prstGeom>
        </p:spPr>
      </p:pic>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7162800" cy="59001"/>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6"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82035" y="1371600"/>
            <a:ext cx="8579929" cy="2780305"/>
          </a:xfrm>
        </p:spPr>
        <p:txBody>
          <a:bodyPr>
            <a:normAutofit lnSpcReduction="10000"/>
          </a:bodyPr>
          <a:lstStyle/>
          <a:p>
            <a:pPr marL="514350" indent="-514350">
              <a:buAutoNum type="arabicPeriod"/>
            </a:pPr>
            <a:r>
              <a:rPr lang="en-US" dirty="0">
                <a:latin typeface="Arial" panose="020B0604020202020204" pitchFamily="34" charset="0"/>
                <a:cs typeface="Arial" panose="020B0604020202020204" pitchFamily="34" charset="0"/>
              </a:rPr>
              <a:t>Navigate to Document</a:t>
            </a:r>
          </a:p>
          <a:p>
            <a:pPr marL="514350" indent="-514350">
              <a:buAutoNum type="arabicPeriod"/>
            </a:pPr>
            <a:r>
              <a:rPr lang="en-US" dirty="0">
                <a:latin typeface="Arial" panose="020B0604020202020204" pitchFamily="34" charset="0"/>
                <a:cs typeface="Arial" panose="020B0604020202020204" pitchFamily="34" charset="0"/>
              </a:rPr>
              <a:t>In blue navigation menu, under </a:t>
            </a:r>
            <a:r>
              <a:rPr lang="en-US" i="1" dirty="0">
                <a:latin typeface="Arial" panose="020B0604020202020204" pitchFamily="34" charset="0"/>
                <a:cs typeface="Arial" panose="020B0604020202020204" pitchFamily="34" charset="0"/>
              </a:rPr>
              <a:t>Tools </a:t>
            </a:r>
            <a:r>
              <a:rPr lang="en-US" dirty="0">
                <a:latin typeface="Arial" panose="020B0604020202020204" pitchFamily="34" charset="0"/>
                <a:cs typeface="Arial" panose="020B0604020202020204" pitchFamily="34" charset="0"/>
              </a:rPr>
              <a:t>click </a:t>
            </a:r>
            <a:r>
              <a:rPr lang="en-US" i="1" dirty="0">
                <a:solidFill>
                  <a:schemeClr val="tx2">
                    <a:lumMod val="60000"/>
                    <a:lumOff val="40000"/>
                  </a:schemeClr>
                </a:solidFill>
                <a:latin typeface="Arial" panose="020B0604020202020204" pitchFamily="34" charset="0"/>
                <a:cs typeface="Arial" panose="020B0604020202020204" pitchFamily="34" charset="0"/>
              </a:rPr>
              <a:t>Add/Edit People</a:t>
            </a:r>
          </a:p>
          <a:p>
            <a:pPr marL="514350" indent="-514350">
              <a:buAutoNum type="arabicPeriod"/>
            </a:pPr>
            <a:r>
              <a:rPr lang="en-US" dirty="0">
                <a:latin typeface="Arial" panose="020B0604020202020204" pitchFamily="34" charset="0"/>
                <a:cs typeface="Arial" panose="020B0604020202020204" pitchFamily="34" charset="0"/>
              </a:rPr>
              <a:t>Click “</a:t>
            </a:r>
            <a:r>
              <a:rPr lang="en-US" dirty="0">
                <a:solidFill>
                  <a:schemeClr val="tx2">
                    <a:lumMod val="60000"/>
                    <a:lumOff val="40000"/>
                  </a:schemeClr>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t>
            </a:r>
          </a:p>
          <a:p>
            <a:pPr marL="514350" indent="-514350">
              <a:buAutoNum type="arabicPeriod"/>
            </a:pPr>
            <a:r>
              <a:rPr lang="en-US" dirty="0">
                <a:latin typeface="Arial" panose="020B0604020202020204" pitchFamily="34" charset="0"/>
                <a:cs typeface="Arial" panose="020B0604020202020204" pitchFamily="34" charset="0"/>
              </a:rPr>
              <a:t>Select </a:t>
            </a:r>
            <a:r>
              <a:rPr lang="en-US" i="1" dirty="0">
                <a:solidFill>
                  <a:schemeClr val="tx2">
                    <a:lumMod val="60000"/>
                    <a:lumOff val="40000"/>
                  </a:schemeClr>
                </a:solidFill>
                <a:latin typeface="Arial" panose="020B0604020202020204" pitchFamily="34" charset="0"/>
                <a:cs typeface="Arial" panose="020B0604020202020204" pitchFamily="34" charset="0"/>
              </a:rPr>
              <a:t>Invite User From </a:t>
            </a:r>
            <a:r>
              <a:rPr lang="en-US" i="1" dirty="0">
                <a:solidFill>
                  <a:schemeClr val="tx2">
                    <a:lumMod val="60000"/>
                    <a:lumOff val="40000"/>
                  </a:schemeClr>
                </a:solidFill>
                <a:highlight>
                  <a:srgbClr val="FFFF00"/>
                </a:highlight>
                <a:latin typeface="Arial" panose="020B0604020202020204" pitchFamily="34" charset="0"/>
                <a:cs typeface="Arial" panose="020B0604020202020204" pitchFamily="34" charset="0"/>
              </a:rPr>
              <a:t>Other</a:t>
            </a:r>
            <a:r>
              <a:rPr lang="en-US" i="1" dirty="0">
                <a:solidFill>
                  <a:schemeClr val="tx2">
                    <a:lumMod val="60000"/>
                    <a:lumOff val="40000"/>
                  </a:schemeClr>
                </a:solidFill>
                <a:latin typeface="Arial" panose="020B0604020202020204" pitchFamily="34" charset="0"/>
                <a:cs typeface="Arial" panose="020B0604020202020204" pitchFamily="34" charset="0"/>
              </a:rPr>
              <a:t> Organization</a:t>
            </a:r>
          </a:p>
          <a:p>
            <a:endParaRPr lang="en-US" dirty="0"/>
          </a:p>
        </p:txBody>
      </p:sp>
      <p:sp>
        <p:nvSpPr>
          <p:cNvPr id="6" name="Oval 5">
            <a:extLst>
              <a:ext uri="{FF2B5EF4-FFF2-40B4-BE49-F238E27FC236}">
                <a16:creationId xmlns:a16="http://schemas.microsoft.com/office/drawing/2014/main" id="{337222A6-2C3E-432F-9094-4EB4184A7743}"/>
              </a:ext>
            </a:extLst>
          </p:cNvPr>
          <p:cNvSpPr/>
          <p:nvPr/>
        </p:nvSpPr>
        <p:spPr>
          <a:xfrm>
            <a:off x="0" y="6019800"/>
            <a:ext cx="762000" cy="6185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C863394-8393-4DC4-8F31-DAE195F0E801}"/>
              </a:ext>
            </a:extLst>
          </p:cNvPr>
          <p:cNvCxnSpPr>
            <a:cxnSpLocks/>
          </p:cNvCxnSpPr>
          <p:nvPr/>
        </p:nvCxnSpPr>
        <p:spPr>
          <a:xfrm>
            <a:off x="8458200" y="5610759"/>
            <a:ext cx="381000" cy="618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1223A49-2A07-4625-8383-C771AB076509}"/>
              </a:ext>
            </a:extLst>
          </p:cNvPr>
          <p:cNvSpPr/>
          <p:nvPr/>
        </p:nvSpPr>
        <p:spPr>
          <a:xfrm>
            <a:off x="7772400" y="6565383"/>
            <a:ext cx="1371600" cy="112622"/>
          </a:xfrm>
          <a:prstGeom prst="rect">
            <a:avLst/>
          </a:prstGeom>
          <a:solidFill>
            <a:srgbClr val="E7F715">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9373A04-1CC4-4EB3-87CD-012AB3D04BFD}"/>
              </a:ext>
            </a:extLst>
          </p:cNvPr>
          <p:cNvSpPr txBox="1"/>
          <p:nvPr/>
        </p:nvSpPr>
        <p:spPr>
          <a:xfrm>
            <a:off x="917338" y="463268"/>
            <a:ext cx="7162800" cy="469666"/>
          </a:xfrm>
          <a:prstGeom prst="rect">
            <a:avLst/>
          </a:prstGeom>
          <a:noFill/>
        </p:spPr>
        <p:txBody>
          <a:bodyPr wrap="square" lIns="38405" tIns="19202" rIns="38405" bIns="19202" rtlCol="0">
            <a:spAutoFit/>
          </a:bodyPr>
          <a:lstStyle/>
          <a:p>
            <a:r>
              <a:rPr lang="en-US" sz="2800" b="1" dirty="0">
                <a:solidFill>
                  <a:srgbClr val="1E3C78"/>
                </a:solidFill>
                <a:latin typeface="Arial" panose="020B0604020202020204" pitchFamily="34" charset="0"/>
                <a:ea typeface="Playfair Display" charset="0"/>
                <a:cs typeface="Arial" panose="020B0604020202020204" pitchFamily="34" charset="0"/>
              </a:rPr>
              <a:t>Add Users from OTHER Organization</a:t>
            </a:r>
          </a:p>
        </p:txBody>
      </p:sp>
      <p:pic>
        <p:nvPicPr>
          <p:cNvPr id="2" name="Audio 1">
            <a:hlinkClick r:id="" action="ppaction://media"/>
            <a:extLst>
              <a:ext uri="{FF2B5EF4-FFF2-40B4-BE49-F238E27FC236}">
                <a16:creationId xmlns:a16="http://schemas.microsoft.com/office/drawing/2014/main" id="{4ED766E8-2683-454F-A4A3-44944E2DD6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3480906"/>
      </p:ext>
    </p:extLst>
  </p:cSld>
  <p:clrMapOvr>
    <a:masterClrMapping/>
  </p:clrMapOvr>
  <mc:AlternateContent xmlns:mc="http://schemas.openxmlformats.org/markup-compatibility/2006">
    <mc:Choice xmlns:p14="http://schemas.microsoft.com/office/powerpoint/2010/main" Requires="p14">
      <p:transition spd="slow" p14:dur="2000" advTm="30056"/>
    </mc:Choice>
    <mc:Fallback>
      <p:transition spd="slow" advTm="3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47124</TotalTime>
  <Words>2870</Words>
  <Application>Microsoft Office PowerPoint</Application>
  <PresentationFormat>On-screen Show (4:3)</PresentationFormat>
  <Paragraphs>189</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TDA</dc:creator>
  <cp:lastModifiedBy>Aubrey-Ann Gilmore</cp:lastModifiedBy>
  <cp:revision>485</cp:revision>
  <cp:lastPrinted>2018-08-16T16:48:39Z</cp:lastPrinted>
  <dcterms:created xsi:type="dcterms:W3CDTF">2003-07-21T19:16:01Z</dcterms:created>
  <dcterms:modified xsi:type="dcterms:W3CDTF">2022-04-07T16:58:08Z</dcterms:modified>
</cp:coreProperties>
</file>